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5"/>
  </p:notesMasterIdLst>
  <p:sldIdLst>
    <p:sldId id="256" r:id="rId2"/>
    <p:sldId id="316" r:id="rId3"/>
    <p:sldId id="276" r:id="rId4"/>
    <p:sldId id="277" r:id="rId5"/>
    <p:sldId id="269" r:id="rId6"/>
    <p:sldId id="321" r:id="rId7"/>
    <p:sldId id="317" r:id="rId8"/>
    <p:sldId id="319" r:id="rId9"/>
    <p:sldId id="320" r:id="rId10"/>
    <p:sldId id="322" r:id="rId11"/>
    <p:sldId id="323" r:id="rId12"/>
    <p:sldId id="324" r:id="rId13"/>
    <p:sldId id="325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59916EB-7240-48D9-BB87-59CFAD8838D1}">
          <p14:sldIdLst>
            <p14:sldId id="256"/>
            <p14:sldId id="316"/>
            <p14:sldId id="276"/>
            <p14:sldId id="277"/>
            <p14:sldId id="269"/>
            <p14:sldId id="321"/>
            <p14:sldId id="317"/>
            <p14:sldId id="319"/>
            <p14:sldId id="320"/>
            <p14:sldId id="322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576" autoAdjust="0"/>
  </p:normalViewPr>
  <p:slideViewPr>
    <p:cSldViewPr>
      <p:cViewPr varScale="1">
        <p:scale>
          <a:sx n="63" d="100"/>
          <a:sy n="63" d="100"/>
        </p:scale>
        <p:origin x="138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621137101452064E-2"/>
          <c:y val="3.8533859483767495E-2"/>
          <c:w val="0.89392383644355533"/>
          <c:h val="0.71859845063793515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2016</c:v>
                </c:pt>
              </c:strCache>
            </c:strRef>
          </c:tx>
          <c:spPr>
            <a:ln w="381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Arkusz1!$B$2:$B$13</c:f>
              <c:numCache>
                <c:formatCode>#,##0</c:formatCode>
                <c:ptCount val="12"/>
                <c:pt idx="0">
                  <c:v>15093</c:v>
                </c:pt>
                <c:pt idx="1">
                  <c:v>20559</c:v>
                </c:pt>
                <c:pt idx="2">
                  <c:v>19625</c:v>
                </c:pt>
                <c:pt idx="3">
                  <c:v>28205</c:v>
                </c:pt>
                <c:pt idx="4">
                  <c:v>35765</c:v>
                </c:pt>
                <c:pt idx="5">
                  <c:v>37136</c:v>
                </c:pt>
                <c:pt idx="6">
                  <c:v>39731</c:v>
                </c:pt>
                <c:pt idx="7">
                  <c:v>40373</c:v>
                </c:pt>
                <c:pt idx="8">
                  <c:v>36038</c:v>
                </c:pt>
                <c:pt idx="9">
                  <c:v>28366</c:v>
                </c:pt>
                <c:pt idx="10">
                  <c:v>24339</c:v>
                </c:pt>
                <c:pt idx="11">
                  <c:v>21463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00-4C19-B33D-334DBD91333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2017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Arkusz1!$C$2:$C$13</c:f>
              <c:numCache>
                <c:formatCode>General</c:formatCode>
                <c:ptCount val="12"/>
                <c:pt idx="0">
                  <c:v>17708</c:v>
                </c:pt>
                <c:pt idx="1">
                  <c:v>20797</c:v>
                </c:pt>
                <c:pt idx="2">
                  <c:v>23878</c:v>
                </c:pt>
                <c:pt idx="3">
                  <c:v>26456</c:v>
                </c:pt>
                <c:pt idx="4">
                  <c:v>38989</c:v>
                </c:pt>
                <c:pt idx="5">
                  <c:v>40006</c:v>
                </c:pt>
                <c:pt idx="6">
                  <c:v>39280</c:v>
                </c:pt>
                <c:pt idx="7">
                  <c:v>41097</c:v>
                </c:pt>
                <c:pt idx="8">
                  <c:v>37528</c:v>
                </c:pt>
                <c:pt idx="9">
                  <c:v>30313</c:v>
                </c:pt>
                <c:pt idx="10">
                  <c:v>25484</c:v>
                </c:pt>
                <c:pt idx="11">
                  <c:v>21607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200-4C19-B33D-334DBD91333B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2018</c:v>
                </c:pt>
              </c:strCache>
            </c:strRef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Arkusz1!$D$2:$D$13</c:f>
              <c:numCache>
                <c:formatCode>General</c:formatCode>
                <c:ptCount val="12"/>
                <c:pt idx="0">
                  <c:v>17968</c:v>
                </c:pt>
                <c:pt idx="1">
                  <c:v>19182</c:v>
                </c:pt>
                <c:pt idx="2">
                  <c:v>20342</c:v>
                </c:pt>
                <c:pt idx="3">
                  <c:v>29076</c:v>
                </c:pt>
                <c:pt idx="4">
                  <c:v>39230</c:v>
                </c:pt>
                <c:pt idx="5">
                  <c:v>36822</c:v>
                </c:pt>
                <c:pt idx="6">
                  <c:v>38687</c:v>
                </c:pt>
                <c:pt idx="7">
                  <c:v>42036</c:v>
                </c:pt>
                <c:pt idx="8">
                  <c:v>35618</c:v>
                </c:pt>
                <c:pt idx="9">
                  <c:v>31693</c:v>
                </c:pt>
                <c:pt idx="10">
                  <c:v>26653</c:v>
                </c:pt>
                <c:pt idx="11">
                  <c:v>23394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200-4C19-B33D-334DBD91333B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2019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Arkusz1!$E$2:$E$13</c:f>
              <c:numCache>
                <c:formatCode>General</c:formatCode>
                <c:ptCount val="12"/>
                <c:pt idx="0">
                  <c:v>17945</c:v>
                </c:pt>
                <c:pt idx="1">
                  <c:v>18984</c:v>
                </c:pt>
                <c:pt idx="2">
                  <c:v>22175</c:v>
                </c:pt>
                <c:pt idx="3">
                  <c:v>21856</c:v>
                </c:pt>
                <c:pt idx="4">
                  <c:v>36115</c:v>
                </c:pt>
                <c:pt idx="5">
                  <c:v>37096</c:v>
                </c:pt>
                <c:pt idx="6">
                  <c:v>35071</c:v>
                </c:pt>
                <c:pt idx="7">
                  <c:v>38340</c:v>
                </c:pt>
                <c:pt idx="8">
                  <c:v>35461</c:v>
                </c:pt>
                <c:pt idx="9">
                  <c:v>31045</c:v>
                </c:pt>
                <c:pt idx="10">
                  <c:v>25247</c:v>
                </c:pt>
                <c:pt idx="11">
                  <c:v>22242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200-4C19-B33D-334DBD91333B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2020</c:v>
                </c:pt>
              </c:strCache>
            </c:strRef>
          </c:tx>
          <c:spPr>
            <a:ln w="381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6421019750670049"/>
                  <c:y val="2.0156971493264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0-4C19-B33D-334DBD91333B}"/>
                </c:ext>
              </c:extLst>
            </c:dLbl>
            <c:dLbl>
              <c:idx val="1"/>
              <c:layout>
                <c:manualLayout>
                  <c:x val="-0.12713336977634079"/>
                  <c:y val="-2.9264625443628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0-4C19-B33D-334DBD91333B}"/>
                </c:ext>
              </c:extLst>
            </c:dLbl>
            <c:dLbl>
              <c:idx val="2"/>
              <c:layout>
                <c:manualLayout>
                  <c:x val="-2.5019730731590643E-2"/>
                  <c:y val="-4.1018915446554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0-4C19-B33D-334DBD91333B}"/>
                </c:ext>
              </c:extLst>
            </c:dLbl>
            <c:dLbl>
              <c:idx val="3"/>
              <c:layout>
                <c:manualLayout>
                  <c:x val="-0.12780895002600309"/>
                  <c:y val="-6.03818706829658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00-4C19-B33D-334DBD91333B}"/>
                </c:ext>
              </c:extLst>
            </c:dLbl>
            <c:dLbl>
              <c:idx val="4"/>
              <c:layout>
                <c:manualLayout>
                  <c:x val="-1.6499710062091652E-2"/>
                  <c:y val="-3.482884510195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200-4C19-B33D-334DBD91333B}"/>
                </c:ext>
              </c:extLst>
            </c:dLbl>
            <c:dLbl>
              <c:idx val="5"/>
              <c:layout>
                <c:manualLayout>
                  <c:x val="-2.5997378097309516E-2"/>
                  <c:y val="-4.6564817523819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200-4C19-B33D-334DBD91333B}"/>
                </c:ext>
              </c:extLst>
            </c:dLbl>
            <c:dLbl>
              <c:idx val="6"/>
              <c:layout>
                <c:manualLayout>
                  <c:x val="-0.14680428609643931"/>
                  <c:y val="-5.12129037182145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200-4C19-B33D-334DBD91333B}"/>
                </c:ext>
              </c:extLst>
            </c:dLbl>
            <c:dLbl>
              <c:idx val="7"/>
              <c:layout>
                <c:manualLayout>
                  <c:x val="-9.1185389123257701E-2"/>
                  <c:y val="-2.8162772060600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00-4C19-B33D-334DBD91333B}"/>
                </c:ext>
              </c:extLst>
            </c:dLbl>
            <c:dLbl>
              <c:idx val="8"/>
              <c:layout>
                <c:manualLayout>
                  <c:x val="-3.210119414541425E-2"/>
                  <c:y val="-2.4507396995407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200-4C19-B33D-334DBD91333B}"/>
                </c:ext>
              </c:extLst>
            </c:dLbl>
            <c:dLbl>
              <c:idx val="9"/>
              <c:layout>
                <c:manualLayout>
                  <c:x val="-2.034649656976039E-2"/>
                  <c:y val="5.93947565924218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200-4C19-B33D-334DBD91333B}"/>
                </c:ext>
              </c:extLst>
            </c:dLbl>
            <c:dLbl>
              <c:idx val="10"/>
              <c:layout>
                <c:manualLayout>
                  <c:x val="-0.10286864068136239"/>
                  <c:y val="2.5200567740191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200-4C19-B33D-334DBD91333B}"/>
                </c:ext>
              </c:extLst>
            </c:dLbl>
            <c:dLbl>
              <c:idx val="11"/>
              <c:layout>
                <c:manualLayout>
                  <c:x val="0"/>
                  <c:y val="3.892534892365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200-4C19-B33D-334DBD9133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Arkusz1!$F$2:$F$13</c:f>
              <c:numCache>
                <c:formatCode>General</c:formatCode>
                <c:ptCount val="12"/>
                <c:pt idx="0">
                  <c:v>18797</c:v>
                </c:pt>
                <c:pt idx="1">
                  <c:v>22177</c:v>
                </c:pt>
                <c:pt idx="2">
                  <c:v>7998</c:v>
                </c:pt>
                <c:pt idx="3">
                  <c:v>477</c:v>
                </c:pt>
                <c:pt idx="4">
                  <c:v>3846</c:v>
                </c:pt>
                <c:pt idx="5">
                  <c:v>12147</c:v>
                </c:pt>
                <c:pt idx="6">
                  <c:v>26013</c:v>
                </c:pt>
                <c:pt idx="7">
                  <c:v>31978</c:v>
                </c:pt>
                <c:pt idx="8">
                  <c:v>22246</c:v>
                </c:pt>
                <c:pt idx="9">
                  <c:v>14130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5200-4C19-B33D-334DBD913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736128"/>
        <c:axId val="66737664"/>
      </c:lineChart>
      <c:catAx>
        <c:axId val="66736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737664"/>
        <c:crosses val="autoZero"/>
        <c:auto val="1"/>
        <c:lblAlgn val="ctr"/>
        <c:lblOffset val="100"/>
        <c:noMultiLvlLbl val="0"/>
      </c:catAx>
      <c:valAx>
        <c:axId val="6673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73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94345718901453957"/>
          <c:w val="0.99706672559578458"/>
          <c:h val="5.45238064951089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12569020158789"/>
          <c:y val="7.0832858907097125E-3"/>
          <c:w val="0.65402783676936649"/>
          <c:h val="0.770605132691746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zwiększyło się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Arkusz1!$A$2:$A$10</c:f>
              <c:strCache>
                <c:ptCount val="9"/>
                <c:pt idx="0">
                  <c:v>razem</c:v>
                </c:pt>
                <c:pt idx="1">
                  <c:v>pamiątki</c:v>
                </c:pt>
                <c:pt idx="2">
                  <c:v>gastronomia</c:v>
                </c:pt>
                <c:pt idx="3">
                  <c:v>atrakcje/muzea</c:v>
                </c:pt>
                <c:pt idx="4">
                  <c:v>usł. przewod.</c:v>
                </c:pt>
                <c:pt idx="5">
                  <c:v>p. autokarem</c:v>
                </c:pt>
                <c:pt idx="6">
                  <c:v>b. podróży</c:v>
                </c:pt>
                <c:pt idx="7">
                  <c:v>najem krótki</c:v>
                </c:pt>
                <c:pt idx="8">
                  <c:v>usł. hotelar.</c:v>
                </c:pt>
              </c:strCache>
            </c:strRef>
          </c:cat>
          <c:val>
            <c:numRef>
              <c:f>Arkusz1!$B$2:$B$10</c:f>
              <c:numCache>
                <c:formatCode>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2-43F1-AE25-B3561A654CA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bez zmian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Arkusz1!$A$2:$A$10</c:f>
              <c:strCache>
                <c:ptCount val="9"/>
                <c:pt idx="0">
                  <c:v>razem</c:v>
                </c:pt>
                <c:pt idx="1">
                  <c:v>pamiątki</c:v>
                </c:pt>
                <c:pt idx="2">
                  <c:v>gastronomia</c:v>
                </c:pt>
                <c:pt idx="3">
                  <c:v>atrakcje/muzea</c:v>
                </c:pt>
                <c:pt idx="4">
                  <c:v>usł. przewod.</c:v>
                </c:pt>
                <c:pt idx="5">
                  <c:v>p. autokarem</c:v>
                </c:pt>
                <c:pt idx="6">
                  <c:v>b. podróży</c:v>
                </c:pt>
                <c:pt idx="7">
                  <c:v>najem krótki</c:v>
                </c:pt>
                <c:pt idx="8">
                  <c:v>usł. hotelar.</c:v>
                </c:pt>
              </c:strCache>
            </c:strRef>
          </c:cat>
          <c:val>
            <c:numRef>
              <c:f>Arkusz1!$C$2:$C$10</c:f>
              <c:numCache>
                <c:formatCode>0%</c:formatCode>
                <c:ptCount val="9"/>
                <c:pt idx="0">
                  <c:v>0.32</c:v>
                </c:pt>
                <c:pt idx="1">
                  <c:v>0.28999999999999998</c:v>
                </c:pt>
                <c:pt idx="2">
                  <c:v>0.2</c:v>
                </c:pt>
                <c:pt idx="3">
                  <c:v>0.21</c:v>
                </c:pt>
                <c:pt idx="4">
                  <c:v>0.2</c:v>
                </c:pt>
                <c:pt idx="5">
                  <c:v>0</c:v>
                </c:pt>
                <c:pt idx="6">
                  <c:v>0.2</c:v>
                </c:pt>
                <c:pt idx="7">
                  <c:v>0.6</c:v>
                </c:pt>
                <c:pt idx="8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C2-43F1-AE25-B3561A654CAB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zmniejszyło się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Arkusz1!$A$2:$A$10</c:f>
              <c:strCache>
                <c:ptCount val="9"/>
                <c:pt idx="0">
                  <c:v>razem</c:v>
                </c:pt>
                <c:pt idx="1">
                  <c:v>pamiątki</c:v>
                </c:pt>
                <c:pt idx="2">
                  <c:v>gastronomia</c:v>
                </c:pt>
                <c:pt idx="3">
                  <c:v>atrakcje/muzea</c:v>
                </c:pt>
                <c:pt idx="4">
                  <c:v>usł. przewod.</c:v>
                </c:pt>
                <c:pt idx="5">
                  <c:v>p. autokarem</c:v>
                </c:pt>
                <c:pt idx="6">
                  <c:v>b. podróży</c:v>
                </c:pt>
                <c:pt idx="7">
                  <c:v>najem krótki</c:v>
                </c:pt>
                <c:pt idx="8">
                  <c:v>usł. hotelar.</c:v>
                </c:pt>
              </c:strCache>
            </c:strRef>
          </c:cat>
          <c:val>
            <c:numRef>
              <c:f>Arkusz1!$D$2:$D$10</c:f>
              <c:numCache>
                <c:formatCode>0%</c:formatCode>
                <c:ptCount val="9"/>
                <c:pt idx="0">
                  <c:v>0.68</c:v>
                </c:pt>
                <c:pt idx="1">
                  <c:v>0.71</c:v>
                </c:pt>
                <c:pt idx="2">
                  <c:v>0.8</c:v>
                </c:pt>
                <c:pt idx="3">
                  <c:v>0.79</c:v>
                </c:pt>
                <c:pt idx="4">
                  <c:v>0.8</c:v>
                </c:pt>
                <c:pt idx="5">
                  <c:v>1</c:v>
                </c:pt>
                <c:pt idx="6">
                  <c:v>0.8</c:v>
                </c:pt>
                <c:pt idx="7">
                  <c:v>0.4</c:v>
                </c:pt>
                <c:pt idx="8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C2-43F1-AE25-B3561A654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0165568"/>
        <c:axId val="550164584"/>
      </c:barChart>
      <c:catAx>
        <c:axId val="550165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50164584"/>
        <c:crosses val="autoZero"/>
        <c:auto val="1"/>
        <c:lblAlgn val="ctr"/>
        <c:lblOffset val="100"/>
        <c:noMultiLvlLbl val="0"/>
      </c:catAx>
      <c:valAx>
        <c:axId val="550164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5016556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807990667833185"/>
          <c:w val="0.9970017636684303"/>
          <c:h val="6.1252697314832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369796304824341"/>
          <c:y val="6.3986988151285718E-3"/>
          <c:w val="0.65616787076873151"/>
          <c:h val="0.779179657588674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wyższe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Arkusz1!$A$2:$A$10</c:f>
              <c:strCache>
                <c:ptCount val="9"/>
                <c:pt idx="0">
                  <c:v>razem</c:v>
                </c:pt>
                <c:pt idx="1">
                  <c:v>pamiątki</c:v>
                </c:pt>
                <c:pt idx="2">
                  <c:v>gastronomia</c:v>
                </c:pt>
                <c:pt idx="3">
                  <c:v>atrakcje/muzea</c:v>
                </c:pt>
                <c:pt idx="4">
                  <c:v>usł. przewod.</c:v>
                </c:pt>
                <c:pt idx="5">
                  <c:v>p. autokarem</c:v>
                </c:pt>
                <c:pt idx="6">
                  <c:v>b. podróży</c:v>
                </c:pt>
                <c:pt idx="7">
                  <c:v>najem krótki</c:v>
                </c:pt>
                <c:pt idx="8">
                  <c:v>usł. hotelar.</c:v>
                </c:pt>
              </c:strCache>
            </c:strRef>
          </c:cat>
          <c:val>
            <c:numRef>
              <c:f>Arkusz1!$B$2:$B$10</c:f>
              <c:numCache>
                <c:formatCode>0%</c:formatCode>
                <c:ptCount val="9"/>
                <c:pt idx="0">
                  <c:v>2.0000000000000011E-2</c:v>
                </c:pt>
                <c:pt idx="1">
                  <c:v>0</c:v>
                </c:pt>
                <c:pt idx="2">
                  <c:v>7.0000000000000021E-2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97-4080-ACAA-C4480408187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porównywalne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Arkusz1!$A$2:$A$10</c:f>
              <c:strCache>
                <c:ptCount val="9"/>
                <c:pt idx="0">
                  <c:v>razem</c:v>
                </c:pt>
                <c:pt idx="1">
                  <c:v>pamiątki</c:v>
                </c:pt>
                <c:pt idx="2">
                  <c:v>gastronomia</c:v>
                </c:pt>
                <c:pt idx="3">
                  <c:v>atrakcje/muzea</c:v>
                </c:pt>
                <c:pt idx="4">
                  <c:v>usł. przewod.</c:v>
                </c:pt>
                <c:pt idx="5">
                  <c:v>p. autokarem</c:v>
                </c:pt>
                <c:pt idx="6">
                  <c:v>b. podróży</c:v>
                </c:pt>
                <c:pt idx="7">
                  <c:v>najem krótki</c:v>
                </c:pt>
                <c:pt idx="8">
                  <c:v>usł. hotelar.</c:v>
                </c:pt>
              </c:strCache>
            </c:strRef>
          </c:cat>
          <c:val>
            <c:numRef>
              <c:f>Arkusz1!$C$2:$C$10</c:f>
              <c:numCache>
                <c:formatCode>0%</c:formatCode>
                <c:ptCount val="9"/>
                <c:pt idx="0">
                  <c:v>9.0000000000000024E-2</c:v>
                </c:pt>
                <c:pt idx="1">
                  <c:v>0.14000000000000001</c:v>
                </c:pt>
                <c:pt idx="2">
                  <c:v>0.13</c:v>
                </c:pt>
                <c:pt idx="3">
                  <c:v>0.21000000000000008</c:v>
                </c:pt>
                <c:pt idx="4">
                  <c:v>0.1</c:v>
                </c:pt>
                <c:pt idx="5">
                  <c:v>0</c:v>
                </c:pt>
                <c:pt idx="6">
                  <c:v>0.2</c:v>
                </c:pt>
                <c:pt idx="7">
                  <c:v>0</c:v>
                </c:pt>
                <c:pt idx="8">
                  <c:v>7.0000000000000021E-2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97-4080-ACAA-C4480408187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niższe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Arkusz1!$A$2:$A$10</c:f>
              <c:strCache>
                <c:ptCount val="9"/>
                <c:pt idx="0">
                  <c:v>razem</c:v>
                </c:pt>
                <c:pt idx="1">
                  <c:v>pamiątki</c:v>
                </c:pt>
                <c:pt idx="2">
                  <c:v>gastronomia</c:v>
                </c:pt>
                <c:pt idx="3">
                  <c:v>atrakcje/muzea</c:v>
                </c:pt>
                <c:pt idx="4">
                  <c:v>usł. przewod.</c:v>
                </c:pt>
                <c:pt idx="5">
                  <c:v>p. autokarem</c:v>
                </c:pt>
                <c:pt idx="6">
                  <c:v>b. podróży</c:v>
                </c:pt>
                <c:pt idx="7">
                  <c:v>najem krótki</c:v>
                </c:pt>
                <c:pt idx="8">
                  <c:v>usł. hotelar.</c:v>
                </c:pt>
              </c:strCache>
            </c:strRef>
          </c:cat>
          <c:val>
            <c:numRef>
              <c:f>Arkusz1!$D$2:$D$10</c:f>
              <c:numCache>
                <c:formatCode>0%</c:formatCode>
                <c:ptCount val="9"/>
                <c:pt idx="0">
                  <c:v>0.89</c:v>
                </c:pt>
                <c:pt idx="1">
                  <c:v>0.86000000000000032</c:v>
                </c:pt>
                <c:pt idx="2">
                  <c:v>0.8</c:v>
                </c:pt>
                <c:pt idx="3">
                  <c:v>0.79</c:v>
                </c:pt>
                <c:pt idx="4">
                  <c:v>0.9</c:v>
                </c:pt>
                <c:pt idx="5">
                  <c:v>1</c:v>
                </c:pt>
                <c:pt idx="6">
                  <c:v>0.8</c:v>
                </c:pt>
                <c:pt idx="7">
                  <c:v>1</c:v>
                </c:pt>
                <c:pt idx="8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97-4080-ACAA-C44804081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167296"/>
        <c:axId val="62178432"/>
      </c:barChart>
      <c:catAx>
        <c:axId val="6216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2178432"/>
        <c:crosses val="autoZero"/>
        <c:auto val="1"/>
        <c:lblAlgn val="ctr"/>
        <c:lblOffset val="100"/>
        <c:noMultiLvlLbl val="0"/>
      </c:catAx>
      <c:valAx>
        <c:axId val="62178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216729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8507747015494"/>
          <c:w val="0.93326211543144699"/>
          <c:h val="4.5363220726441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0.15995</cdr:x>
      <cdr:y>0.6135</cdr:y>
    </cdr:from>
    <cdr:to>
      <cdr:x>0.23687</cdr:x>
      <cdr:y>0.65849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998220" y="228600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4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5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6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7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8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9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10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11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12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13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0.07692</cdr:x>
      <cdr:y>0.04499</cdr:y>
    </cdr:to>
    <cdr:sp macro="" textlink="">
      <cdr:nvSpPr>
        <cdr:cNvPr id="14" name="pole tekstowe 1"/>
        <cdr:cNvSpPr txBox="1"/>
      </cdr:nvSpPr>
      <cdr:spPr>
        <a:xfrm xmlns:a="http://schemas.openxmlformats.org/drawingml/2006/main">
          <a:off x="0" y="0"/>
          <a:ext cx="480060" cy="167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0.10952</cdr:x>
      <cdr:y>0.30846</cdr:y>
    </cdr:from>
    <cdr:to>
      <cdr:x>0.50501</cdr:x>
      <cdr:y>0.37493</cdr:y>
    </cdr:to>
    <cdr:sp macro="" textlink="">
      <cdr:nvSpPr>
        <cdr:cNvPr id="15" name="Pole tekstowe 14"/>
        <cdr:cNvSpPr txBox="1"/>
      </cdr:nvSpPr>
      <cdr:spPr>
        <a:xfrm xmlns:a="http://schemas.openxmlformats.org/drawingml/2006/main">
          <a:off x="329584" y="1212448"/>
          <a:ext cx="1190134" cy="261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800" b="1"/>
            <a:t>wysoki sezon</a:t>
          </a:r>
          <a:r>
            <a:rPr lang="pl-PL" sz="800" b="1">
              <a:latin typeface="Calibri" panose="020F0502020204030204" pitchFamily="34" charset="0"/>
              <a:cs typeface="Calibri" panose="020F0502020204030204" pitchFamily="34" charset="0"/>
            </a:rPr>
            <a:t>↑</a:t>
          </a:r>
          <a:endParaRPr lang="pl-PL" sz="800" b="1"/>
        </a:p>
      </cdr:txBody>
    </cdr:sp>
  </cdr:relSizeAnchor>
  <cdr:relSizeAnchor xmlns:cdr="http://schemas.openxmlformats.org/drawingml/2006/chartDrawing">
    <cdr:from>
      <cdr:x>0.13206</cdr:x>
      <cdr:y>0.35493</cdr:y>
    </cdr:from>
    <cdr:to>
      <cdr:x>0.99067</cdr:x>
      <cdr:y>0.36728</cdr:y>
    </cdr:to>
    <cdr:pic>
      <cdr:nvPicPr>
        <cdr:cNvPr id="16" name="chart">
          <a:extLst xmlns:a="http://schemas.openxmlformats.org/drawingml/2006/main">
            <a:ext uri="{FF2B5EF4-FFF2-40B4-BE49-F238E27FC236}">
              <a16:creationId xmlns:a16="http://schemas.microsoft.com/office/drawing/2014/main" id="{486A0998-1BD7-4BEF-9D4A-66D6884C4D7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97398" y="1395087"/>
          <a:ext cx="2583804" cy="4856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0.82107</cdr:y>
    </cdr:from>
    <cdr:to>
      <cdr:x>1</cdr:x>
      <cdr:y>0.95626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0" y="4981877"/>
          <a:ext cx="4413880" cy="8202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400" b="1" dirty="0">
              <a:solidFill>
                <a:schemeClr val="tx1">
                  <a:lumMod val="65000"/>
                  <a:lumOff val="35000"/>
                </a:schemeClr>
              </a:solidFill>
            </a:rPr>
            <a:t>Czy w związku z sytuacją epidemiczną w 2020 roku zatrudnienie w prowadzonej przez Panią / Pana działalności turystycznej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0.81783</cdr:y>
    </cdr:from>
    <cdr:to>
      <cdr:x>1</cdr:x>
      <cdr:y>0.98599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-2555776" y="4202597"/>
          <a:ext cx="4032447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400" b="1" dirty="0">
              <a:solidFill>
                <a:schemeClr val="tx1">
                  <a:lumMod val="65000"/>
                  <a:lumOff val="35000"/>
                </a:schemeClr>
              </a:solidFill>
            </a:rPr>
            <a:t>Czy Pani / Pana dochody</a:t>
          </a:r>
          <a:r>
            <a:rPr lang="pl-PL" sz="1400" b="1" baseline="0" dirty="0">
              <a:solidFill>
                <a:schemeClr val="tx1">
                  <a:lumMod val="65000"/>
                  <a:lumOff val="35000"/>
                </a:schemeClr>
              </a:solidFill>
            </a:rPr>
            <a:t> z działalności turystycznej w okresie letnim 2020 roku, w porównaniu do analogicznego okresu w roku 2019 były</a:t>
          </a:r>
          <a:endParaRPr lang="pl-PL" sz="1400" b="1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DE731-E5A4-411D-BCEF-FA5FB068840F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52587-2416-42D7-B811-7D83E89B6B3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52587-2416-42D7-B811-7D83E89B6B3B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8D54C-F64D-4DB2-8197-781AF76E11FA}" type="datetimeFigureOut">
              <a:rPr lang="pl-PL" smtClean="0"/>
              <a:pPr/>
              <a:t>06.04.2021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26C38-83E0-4E76-8FB4-DD586CCD6E5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torun_-_polska_marka_turystyczn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52000"/>
            <a:ext cx="9144000" cy="451104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99592" y="105273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7056" y="106290"/>
            <a:ext cx="4192448" cy="629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01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Z</a:t>
            </a:r>
            <a:r>
              <a:rPr kumimoji="0" lang="pl-PL" sz="2000" b="1" i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atrudnienie w branży turystycznej w Toruniu w dobie epidemii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000" b="1" dirty="0" bmk="">
              <a:solidFill>
                <a:srgbClr val="000000"/>
              </a:solidFill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Na podstawie rozkładu odpowiedzi pochodzących z przeprowadzonej przez OIT elektronicznej ankiety wynika, że w przypadku zatrudnienia w turystyce sytuacja w 2020 r. stała się bardzo kryzysowa – 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ea typeface="Times New Roman" pitchFamily="18" charset="0"/>
                <a:cs typeface="Times New Roman" pitchFamily="18" charset="0"/>
              </a:rPr>
              <a:t>zdecydowana większość ankietowanych w trakcie trwania epidemii zredukowała zatrudnienie w swojej działalności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lang="pl-PL" dirty="0"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ajgorzej sytuacja przedstawia się w usługach przewodnickich, gastronomii, biurach podróży, przewozach autokarowych. Co istotne: 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ea typeface="Times New Roman" pitchFamily="18" charset="0"/>
                <a:cs typeface="Times New Roman" pitchFamily="18" charset="0"/>
              </a:rPr>
              <a:t>od początku epidemii liczba zatrudnianych osób nie zwiększyła się w żadnej z branych pod uwagę działalności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1B591315-F5B0-47A9-846E-34BE169FBF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451621"/>
              </p:ext>
            </p:extLst>
          </p:nvPr>
        </p:nvGraphicFramePr>
        <p:xfrm>
          <a:off x="4209504" y="332656"/>
          <a:ext cx="4413880" cy="6067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99592" y="105273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3864855945"/>
              </p:ext>
            </p:extLst>
          </p:nvPr>
        </p:nvGraphicFramePr>
        <p:xfrm>
          <a:off x="2555776" y="1530659"/>
          <a:ext cx="4032447" cy="5138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611560" y="487726"/>
            <a:ext cx="81369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Czy Pani / Pana dochody z działalności turystycznej w okresie letnim 2020 roku (częściowe złagodzenie obostrzeń, maj-wrzesień), w porównaniu do analogicznego okresu w roku 2019 były – niższe / porównywalne / wyższe</a:t>
            </a:r>
            <a:endParaRPr kumimoji="0" lang="pl-PL" sz="2000" b="1" i="0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99592" y="2636912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51520" y="2124398"/>
            <a:ext cx="8640960" cy="69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01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377534" y="51213"/>
            <a:ext cx="8388932" cy="6755574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36501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pl-PL" b="1" i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zacowana wielkość ruchu turystycznego w Toruniu w 2020 roku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Do określenia wielkości ruchu turystycznego w Toruniu zastosowano metodę,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w której </a:t>
            </a: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bierze się pod uwagę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: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rzeczywistą liczbę istniejących w Toruniu całorocznych miejsc noclegowych wg danych Ośrodka Informacji Turystycznej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(7240 miejsc)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w 2020 r.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pl-PL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cs typeface="Arial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średnie obłożenie w obiektach całorocznych w okresie (ok. 250 dni), kiedy pozostawały one otwarte dla turystów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(ok. 30%, zestawienie danych GUS i wiedzy ekspertów)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-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procent osób korzystających z bazy noclegowej Torunia w 2020 </a:t>
            </a:r>
            <a:r>
              <a:rPr kumimoji="0" lang="pl-PL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r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. wg analiz ekspertów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(ok. 40%)</a:t>
            </a: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Zestawiając powyższych wartości z pewnym prawdopodobieństwem można szacować, że łączna </a:t>
            </a: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liczba turystów, która odwiedziła Toruń w 2020 r.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dirty="0">
              <a:ea typeface="Times New Roman" pitchFamily="18" charset="0"/>
              <a:cs typeface="Calibri" pitchFamily="34" charset="0"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wyniosła ok. </a:t>
            </a: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900 000</a:t>
            </a:r>
            <a:r>
              <a:rPr kumimoji="0" lang="pl-P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pl-P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osób</a:t>
            </a:r>
            <a:r>
              <a:rPr kumimoji="0" lang="pl-P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Calibri" pitchFamily="34" charset="0"/>
              </a:rPr>
              <a:t>. 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Calibri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ok. 8-9%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 (tj. ok. 75 000 osób) 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tej liczby stanowili przyjeżdżający do Torunia turyści zagraniczni</a:t>
            </a: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.</a:t>
            </a: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CDB5D9-E308-4168-9C12-F13598413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>
                <a:solidFill>
                  <a:schemeClr val="tx2"/>
                </a:solidFill>
              </a:rPr>
              <a:t>Dziękuję za uwagę</a:t>
            </a:r>
          </a:p>
          <a:p>
            <a:pPr marL="0" indent="0" algn="ctr">
              <a:buNone/>
            </a:pPr>
            <a:endParaRPr lang="pl-PL" sz="40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l-PL" sz="40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l-PL" sz="40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l-PL" sz="40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l-PL" sz="9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l-PL" sz="9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l-PL" sz="900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r>
              <a:rPr lang="pl-PL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Zdjęcia, wykonanie: OIT</a:t>
            </a:r>
          </a:p>
        </p:txBody>
      </p:sp>
    </p:spTree>
    <p:extLst>
      <p:ext uri="{BB962C8B-B14F-4D97-AF65-F5344CB8AC3E}">
        <p14:creationId xmlns:p14="http://schemas.microsoft.com/office/powerpoint/2010/main" val="417007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755576" y="258901"/>
            <a:ext cx="763284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tx2"/>
                </a:solidFill>
              </a:rPr>
              <a:t>TURYSTYCZNY TORUŃ 2020</a:t>
            </a:r>
          </a:p>
          <a:p>
            <a:pPr algn="ctr"/>
            <a:r>
              <a:rPr lang="pl-PL" sz="4800" b="1" dirty="0">
                <a:solidFill>
                  <a:schemeClr val="accent6"/>
                </a:solidFill>
              </a:rPr>
              <a:t>MONITORING RUCHU TURYSTYCZNEGO 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endParaRPr lang="pl-PL" sz="1400" dirty="0"/>
          </a:p>
          <a:p>
            <a:pPr algn="r"/>
            <a:r>
              <a:rPr lang="pl-PL" sz="1400" dirty="0"/>
              <a:t>EDYCJA XVI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A734227-BEC1-4AB0-810B-0A1965669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02" y="2780928"/>
            <a:ext cx="4268596" cy="36090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orun_-_polska_marka_turystycz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01165" cy="123390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000232" y="214290"/>
            <a:ext cx="521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MS Gothic" pitchFamily="49" charset="-128"/>
                <a:ea typeface="MS Gothic" pitchFamily="49" charset="-128"/>
              </a:rPr>
              <a:t>PIERNIKI</a:t>
            </a:r>
          </a:p>
        </p:txBody>
      </p:sp>
      <p:pic>
        <p:nvPicPr>
          <p:cNvPr id="5" name="Obraz 54"/>
          <p:cNvPicPr/>
          <p:nvPr/>
        </p:nvPicPr>
        <p:blipFill>
          <a:blip r:embed="rId3" cstate="print"/>
          <a:stretch/>
        </p:blipFill>
        <p:spPr>
          <a:xfrm>
            <a:off x="552876" y="1428736"/>
            <a:ext cx="8162527" cy="5077544"/>
          </a:xfrm>
          <a:prstGeom prst="rect">
            <a:avLst/>
          </a:prstGeom>
          <a:ln>
            <a:noFill/>
          </a:ln>
        </p:spPr>
      </p:pic>
      <p:sp>
        <p:nvSpPr>
          <p:cNvPr id="7" name="Prostokąt 6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orun_-_polska_marka_turystycz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01165" cy="123390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000232" y="214290"/>
            <a:ext cx="521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MS Gothic" pitchFamily="49" charset="-128"/>
                <a:ea typeface="MS Gothic" pitchFamily="49" charset="-128"/>
              </a:rPr>
              <a:t>KOPERNIK</a:t>
            </a:r>
          </a:p>
        </p:txBody>
      </p:sp>
      <p:pic>
        <p:nvPicPr>
          <p:cNvPr id="2050" name="Picture 2" descr="G:\prezentacja\shutterstock_284964803-1600x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8624889" cy="485150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torun_-_polska_marka_turystycz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01165" cy="123390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000232" y="214290"/>
            <a:ext cx="521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MS Gothic" pitchFamily="49" charset="-128"/>
                <a:ea typeface="MS Gothic" pitchFamily="49" charset="-128"/>
              </a:rPr>
              <a:t>GOTYK</a:t>
            </a:r>
          </a:p>
        </p:txBody>
      </p:sp>
      <p:pic>
        <p:nvPicPr>
          <p:cNvPr id="1026" name="Picture 2" descr="G:\prezentacja\f984767e-9d8c-4a76-914f-9f99be8a9190_f1400x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7"/>
            <a:ext cx="7715304" cy="4959837"/>
          </a:xfrm>
          <a:prstGeom prst="rect">
            <a:avLst/>
          </a:prstGeom>
          <a:noFill/>
        </p:spPr>
      </p:pic>
      <p:pic>
        <p:nvPicPr>
          <p:cNvPr id="1027" name="Picture 3" descr="G:\prezentacja\pobra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5286388"/>
            <a:ext cx="2143139" cy="1071570"/>
          </a:xfrm>
          <a:prstGeom prst="rect">
            <a:avLst/>
          </a:prstGeom>
          <a:noFill/>
        </p:spPr>
      </p:pic>
      <p:pic>
        <p:nvPicPr>
          <p:cNvPr id="1028" name="Picture 4" descr="G:\prezentacja\pobrane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5286388"/>
            <a:ext cx="1071555" cy="1071555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528" y="260648"/>
            <a:ext cx="32403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>
                <a:solidFill>
                  <a:schemeClr val="accent6"/>
                </a:solidFill>
              </a:rPr>
              <a:t>Ruch turystyczny na początku 2020 r. zapowiadał się w Toruniu rekordowo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Pod względem liczby osób nocujących w mieście dwa pierwsze miesiące okazały się najlepsze w historii. Nic nie wskazywało na to, że sytuacja może ulec diametralnej zmianie. Wraz z pojawieniem się pierwszego potwierdzonego przypadku zarażenia wirusem SARS-CoV-2 w Polsce (4 marca) dla krajowej branży turystycznej rozpoczęły się trudne czasy.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3264950"/>
            <a:ext cx="85689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DD22A872-0A44-4D46-96BD-736F67B799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75010"/>
              </p:ext>
            </p:extLst>
          </p:nvPr>
        </p:nvGraphicFramePr>
        <p:xfrm>
          <a:off x="3952134" y="420634"/>
          <a:ext cx="486833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DBFDBF31-8A79-4D16-B050-4D1B53055A21}"/>
              </a:ext>
            </a:extLst>
          </p:cNvPr>
          <p:cNvSpPr txBox="1"/>
          <p:nvPr/>
        </p:nvSpPr>
        <p:spPr>
          <a:xfrm>
            <a:off x="323528" y="4752947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solidFill>
                  <a:schemeClr val="tx2"/>
                </a:solidFill>
              </a:rPr>
              <a:t>Ruch turystyczny w Toruniu był wprost skorelowany z obostrzeniami: bardzo dobry sierpień, relatywnie dużo Polaków, przy tym praktycznie brak turystów zagranicznych   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2BE3E27-C034-460B-927A-3302947EA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134" y="4839106"/>
            <a:ext cx="470744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000" dirty="0">
              <a:latin typeface="Bahnschrift Light SemiCondensed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000" dirty="0">
              <a:latin typeface="Bahnschrift Light SemiCondensed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000" dirty="0">
              <a:latin typeface="Bahnschrift Light SemiCondensed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000" dirty="0">
              <a:latin typeface="Bahnschrift Light SemiCondensed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Times New Roman" pitchFamily="18" charset="0"/>
                <a:cs typeface="Calibri" pitchFamily="34" charset="0"/>
              </a:rPr>
              <a:t>Liczba wszystkich turyst</a:t>
            </a: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bel"/>
                <a:ea typeface="Times New Roman" pitchFamily="18" charset="0"/>
                <a:cs typeface="Calibri" pitchFamily="34" charset="0"/>
              </a:rPr>
              <a:t>ó</a:t>
            </a: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Times New Roman" pitchFamily="18" charset="0"/>
                <a:cs typeface="Calibri" pitchFamily="34" charset="0"/>
              </a:rPr>
              <a:t>w korzystających z</a:t>
            </a: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bel"/>
                <a:ea typeface="Times New Roman" pitchFamily="18" charset="0"/>
                <a:cs typeface="Calibri" pitchFamily="34" charset="0"/>
              </a:rPr>
              <a:t> </a:t>
            </a: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Times New Roman" pitchFamily="18" charset="0"/>
                <a:cs typeface="Calibri" pitchFamily="34" charset="0"/>
              </a:rPr>
              <a:t>nocleg</a:t>
            </a: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bel"/>
                <a:ea typeface="Times New Roman" pitchFamily="18" charset="0"/>
                <a:cs typeface="Calibri" pitchFamily="34" charset="0"/>
              </a:rPr>
              <a:t>ó</a:t>
            </a:r>
            <a:r>
              <a:rPr kumimoji="0" lang="pl-P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Times New Roman" pitchFamily="18" charset="0"/>
                <a:cs typeface="Calibri" pitchFamily="34" charset="0"/>
              </a:rPr>
              <a:t>w w Toruniu w latach 2016-2020, dane GUS</a:t>
            </a:r>
            <a:endParaRPr kumimoji="0" lang="pl-PL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99592" y="105273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7524" y="548680"/>
            <a:ext cx="85689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Z powodu obostrzeń oraz ograniczeń w przemieszczaniu się osób i kontaktach społecznych w 2020 r. zrezygnowano z badań opinii turystów o mieście. </a:t>
            </a:r>
            <a:r>
              <a:rPr lang="pl-PL" sz="2000" b="1" dirty="0">
                <a:ea typeface="Times New Roman" pitchFamily="18" charset="0"/>
                <a:cs typeface="Calibri" pitchFamily="34" charset="0"/>
              </a:rPr>
              <a:t>Z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decydowano się za to zwrócić uwagę na wpływ epidemii </a:t>
            </a:r>
            <a:r>
              <a:rPr kumimoji="0" lang="pl-PL" sz="2000" b="1" i="0" u="none" strike="noStrike" cap="none" normalizeH="0" baseline="0" dirty="0" err="1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koronawirusa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effectLst/>
                <a:ea typeface="Times New Roman" pitchFamily="18" charset="0"/>
                <a:cs typeface="Calibri" pitchFamily="34" charset="0"/>
              </a:rPr>
              <a:t> na funkcjonowanie branży turystycznej w Toruniu.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000" b="1" dirty="0">
              <a:solidFill>
                <a:schemeClr val="tx1">
                  <a:lumMod val="50000"/>
                  <a:lumOff val="50000"/>
                </a:schemeClr>
              </a:solidFill>
              <a:ea typeface="Times New Roman" pitchFamily="18" charset="0"/>
              <a:cs typeface="Calibri" pitchFamily="34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Calibri" pitchFamily="34" charset="0"/>
              </a:rPr>
              <a:t>W celu zbadania sytuacji panującej wśród </a:t>
            </a:r>
            <a:r>
              <a:rPr lang="pl-PL" sz="2000" b="1" dirty="0">
                <a:solidFill>
                  <a:schemeClr val="tx2"/>
                </a:solidFill>
                <a:ea typeface="Times New Roman" pitchFamily="18" charset="0"/>
                <a:cs typeface="Calibri" pitchFamily="34" charset="0"/>
              </a:rPr>
              <a:t>działalności związanych z turystyką pod koniec stycznia tego roku przeprowadzono badanie ankietowe w formie elektronicznej, skierowane do przedsiębiorców i opiekunów instytucji kultury.</a:t>
            </a:r>
            <a:endParaRPr kumimoji="0" lang="pl-PL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AE7A96D-B2CD-49D2-B993-CF90B7FE9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03225"/>
            <a:ext cx="3546882" cy="354688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89D2DFD-B5A8-44DD-B328-F205A1AB9A86}"/>
              </a:ext>
            </a:extLst>
          </p:cNvPr>
          <p:cNvSpPr txBox="1"/>
          <p:nvPr/>
        </p:nvSpPr>
        <p:spPr>
          <a:xfrm>
            <a:off x="7785601" y="6224681"/>
            <a:ext cx="14936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" dirty="0"/>
              <a:t>Freepik.com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99592" y="105273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7524" y="212735"/>
            <a:ext cx="8568952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Największe zmiany</a:t>
            </a:r>
            <a:r>
              <a:rPr kumimoji="0" lang="pl-PL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jakie miały miejsce w toruńskiej turystyce w 2020 r. to: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000" b="1" baseline="0" dirty="0">
              <a:cs typeface="Arial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- Turystyka szkolna </a:t>
            </a:r>
            <a:r>
              <a:rPr kumimoji="0" lang="pl-PL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– właściwie jej brak – </a:t>
            </a:r>
            <a:r>
              <a:rPr kumimoji="0" lang="pl-PL" sz="20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cs typeface="Arial" pitchFamily="34" charset="0"/>
              </a:rPr>
              <a:t>strata na poziomie 20 milionów złotych</a:t>
            </a:r>
            <a:r>
              <a:rPr kumimoji="0" lang="pl-PL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, turystyka szkolna w bardzo dużym stopniu zapewnia byt dla atrakcji turystycznych</a:t>
            </a:r>
            <a:r>
              <a:rPr lang="pl-PL" dirty="0">
                <a:cs typeface="Arial" pitchFamily="34" charset="0"/>
              </a:rPr>
              <a:t>, przewodników, gastronomii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dirty="0">
              <a:cs typeface="Arial" pitchFamily="34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Utrata przychodów z turystyki</a:t>
            </a:r>
            <a:r>
              <a:rPr kumimoji="0" lang="pl-PL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 zagranicznej</a:t>
            </a:r>
            <a:r>
              <a:rPr kumimoji="0" lang="pl-PL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, zarówno turyści indywidualni jak i grupowi (tysiące grup w roku), setki nocujących w  hotelach. Toruń stracił i tak relatywnie mniej niż Kraków czy Gdańsk, gdzie udział gości z zagranicy był większy niż u nas. </a:t>
            </a:r>
            <a:r>
              <a:rPr lang="pl-PL" sz="2000" b="1" dirty="0">
                <a:solidFill>
                  <a:schemeClr val="accent6"/>
                </a:solidFill>
                <a:cs typeface="Arial" pitchFamily="34" charset="0"/>
              </a:rPr>
              <a:t>W</a:t>
            </a:r>
            <a:r>
              <a:rPr kumimoji="0" lang="pl-PL" sz="20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cs typeface="Arial" pitchFamily="34" charset="0"/>
              </a:rPr>
              <a:t> Toruniu spadek ten wyniósł ok. 80%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b="1" dirty="0">
                <a:solidFill>
                  <a:schemeClr val="tx2"/>
                </a:solidFill>
                <a:cs typeface="Arial" pitchFamily="34" charset="0"/>
              </a:rPr>
              <a:t>Wśród Polaków</a:t>
            </a:r>
            <a:r>
              <a:rPr lang="pl-PL" dirty="0">
                <a:cs typeface="Arial" pitchFamily="34" charset="0"/>
              </a:rPr>
              <a:t>: </a:t>
            </a:r>
            <a:r>
              <a:rPr lang="pl-PL" sz="2000" b="1" dirty="0">
                <a:solidFill>
                  <a:schemeClr val="accent6"/>
                </a:solidFill>
                <a:cs typeface="Arial" pitchFamily="34" charset="0"/>
              </a:rPr>
              <a:t>spadek ogólnej liczby nocujących o 42%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b="1" dirty="0">
                <a:solidFill>
                  <a:schemeClr val="tx2"/>
                </a:solidFill>
                <a:cs typeface="Arial" pitchFamily="34" charset="0"/>
              </a:rPr>
              <a:t>Kumulacja sezonu do miesięcy letnich</a:t>
            </a:r>
            <a:r>
              <a:rPr lang="pl-PL" dirty="0">
                <a:cs typeface="Arial" pitchFamily="34" charset="0"/>
              </a:rPr>
              <a:t>, które nieco poprawiły sytuację w mieście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dirty="0">
              <a:cs typeface="Arial" pitchFamily="34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pl-PL" b="1" dirty="0">
                <a:solidFill>
                  <a:schemeClr val="tx2"/>
                </a:solidFill>
                <a:cs typeface="Arial" pitchFamily="34" charset="0"/>
              </a:rPr>
              <a:t>Czwarty kwartał, podobnie jak kwiecień </a:t>
            </a:r>
            <a:r>
              <a:rPr lang="pl-PL" sz="2000" b="1" dirty="0">
                <a:solidFill>
                  <a:schemeClr val="accent6"/>
                </a:solidFill>
                <a:cs typeface="Arial" pitchFamily="34" charset="0"/>
              </a:rPr>
              <a:t>to niemalże zerowe przychody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dirty="0">
              <a:cs typeface="Arial" pitchFamily="34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Spadek</a:t>
            </a:r>
            <a:r>
              <a:rPr kumimoji="0" lang="pl-PL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 sprzedaży biletó</a:t>
            </a:r>
            <a:r>
              <a:rPr lang="pl-PL" b="1" dirty="0">
                <a:solidFill>
                  <a:schemeClr val="tx2"/>
                </a:solidFill>
                <a:cs typeface="Arial" pitchFamily="34" charset="0"/>
              </a:rPr>
              <a:t>w do atrakcji turystycznych </a:t>
            </a:r>
            <a:r>
              <a:rPr lang="pl-PL" dirty="0">
                <a:cs typeface="Arial" pitchFamily="34" charset="0"/>
              </a:rPr>
              <a:t>rok do roku 2019/2020 – </a:t>
            </a:r>
            <a:r>
              <a:rPr lang="pl-PL" sz="2000" b="1" dirty="0">
                <a:solidFill>
                  <a:schemeClr val="accent6"/>
                </a:solidFill>
                <a:cs typeface="Arial" pitchFamily="34" charset="0"/>
              </a:rPr>
              <a:t>52%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dirty="0">
              <a:cs typeface="Arial" pitchFamily="34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l-PL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pitchFamily="34" charset="0"/>
              </a:rPr>
              <a:t>Największy wpływ epidemia miała na usługi przewodnickie</a:t>
            </a:r>
            <a:r>
              <a:rPr lang="pl-PL" baseline="0" dirty="0">
                <a:cs typeface="Arial" pitchFamily="34" charset="0"/>
              </a:rPr>
              <a:t> – </a:t>
            </a:r>
            <a:r>
              <a:rPr lang="pl-PL" sz="2000" b="1" baseline="0" dirty="0">
                <a:solidFill>
                  <a:schemeClr val="accent6"/>
                </a:solidFill>
                <a:cs typeface="Arial" pitchFamily="34" charset="0"/>
              </a:rPr>
              <a:t>tu spadek aktywności</a:t>
            </a:r>
            <a:r>
              <a:rPr kumimoji="0" lang="pl-PL" sz="20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cs typeface="Arial" pitchFamily="34" charset="0"/>
              </a:rPr>
              <a:t> wyniósł 96%</a:t>
            </a:r>
            <a:r>
              <a:rPr kumimoji="0" lang="pl-PL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rok do roku – przyczyny to brak wycieczek szkolnych i grup zorganizowanych zarówno z Polski jak i z zagranicy </a:t>
            </a: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8000" y="108000"/>
            <a:ext cx="8928000" cy="6643710"/>
          </a:xfrm>
          <a:prstGeom prst="rect">
            <a:avLst/>
          </a:prstGeom>
          <a:noFill/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899592" y="105273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7524" y="498737"/>
            <a:ext cx="856895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b="1" dirty="0"/>
              <a:t>Ranking pięciu najczęściej odwiedzanych atrakcji turystycznych w Toruniu w 2020 </a:t>
            </a:r>
            <a:r>
              <a:rPr lang="pl-PL" b="1" dirty="0" err="1"/>
              <a:t>r</a:t>
            </a:r>
            <a:r>
              <a:rPr lang="pl-PL" b="1" dirty="0"/>
              <a:t>.</a:t>
            </a:r>
          </a:p>
          <a:p>
            <a:endParaRPr lang="pl-PL" dirty="0"/>
          </a:p>
          <a:p>
            <a:pPr algn="just"/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 2020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najwięcej osób odwiedziło toruńskie Planetarium, a więc jedną z głównych atrakcji miasta, która z powodu przepisów musiała ograniczyć liczbę miejsc dostępnych na swoich pokazach. Na drugim miejscu usytuował się Ogród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Zoobotaniczny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Pozostawał on otwarty także w okresie, kiedy inne obiekty turystyczne, z powodu reżimu sanitarnego, były zamknięte. Kolejne miejsca w tym zestawieniu zajęły: Ratusz Staromiejski, Żywe Muzeum Piernika oraz Centrum Nowoczesności „Młyn Wiedzy” z Centrum Innowacyjnej Edukacji.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6190BA4-CD4B-4FC3-8A5D-27B025EFAC10}"/>
              </a:ext>
            </a:extLst>
          </p:cNvPr>
          <p:cNvSpPr txBox="1"/>
          <p:nvPr/>
        </p:nvSpPr>
        <p:spPr>
          <a:xfrm>
            <a:off x="5579368" y="3084120"/>
            <a:ext cx="3277108" cy="2455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pl-PL" sz="2000" b="1" dirty="0">
                <a:solidFill>
                  <a:schemeClr val="accent6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Planetarium</a:t>
            </a:r>
          </a:p>
          <a:p>
            <a:pPr marL="342900" lvl="0" indent="-342900" algn="just">
              <a:lnSpc>
                <a:spcPct val="150000"/>
              </a:lnSpc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pl-PL" sz="2000" b="1" dirty="0">
                <a:solidFill>
                  <a:schemeClr val="accent6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Ogród Zoobotaniczny</a:t>
            </a:r>
          </a:p>
          <a:p>
            <a:pPr marL="342900" lvl="0" indent="-342900" algn="just">
              <a:lnSpc>
                <a:spcPct val="150000"/>
              </a:lnSpc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pl-PL" sz="2000" b="1" dirty="0">
                <a:solidFill>
                  <a:schemeClr val="accent6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Ratusz Staromiejski</a:t>
            </a:r>
          </a:p>
          <a:p>
            <a:pPr marL="342900" lvl="0" indent="-342900" algn="just">
              <a:lnSpc>
                <a:spcPct val="150000"/>
              </a:lnSpc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pl-PL" sz="2000" b="1" dirty="0">
                <a:solidFill>
                  <a:schemeClr val="accent6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Żywe Muzeum Piernika</a:t>
            </a:r>
          </a:p>
          <a:p>
            <a:pPr marL="342900" lvl="0" indent="-342900" algn="just">
              <a:lnSpc>
                <a:spcPct val="150000"/>
              </a:lnSpc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pl-PL" sz="2000" b="1" dirty="0">
                <a:solidFill>
                  <a:schemeClr val="accent6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 „Młyn Wiedzy” i CIE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3BE8B2-1643-46FB-AF24-9ED166D66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62" y="4810413"/>
            <a:ext cx="2098478" cy="157385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DA14974-9C6F-41F3-AA85-CC46CB373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2" y="3096873"/>
            <a:ext cx="2098478" cy="157385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27EABB-0479-4C96-B50E-D2ECD898D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09" y="4810413"/>
            <a:ext cx="2680263" cy="157385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2D370D6-5304-4ACA-BDEC-CCA34DA8B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65" y="3096873"/>
            <a:ext cx="2678907" cy="15738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0">
          <a:solidFill>
            <a:schemeClr val="tx2">
              <a:lumMod val="60000"/>
              <a:lumOff val="4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818</Words>
  <Application>Microsoft Office PowerPoint</Application>
  <PresentationFormat>Pokaz na ekranie (4:3)</PresentationFormat>
  <Paragraphs>135</Paragraphs>
  <Slides>13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MS Gothic</vt:lpstr>
      <vt:lpstr>Arial</vt:lpstr>
      <vt:lpstr>Bahnschrift Light SemiCondensed</vt:lpstr>
      <vt:lpstr>Calibri</vt:lpstr>
      <vt:lpstr>Corbel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Praca Zdalna</dc:creator>
  <cp:lastModifiedBy>Użytkownik systemu Windows</cp:lastModifiedBy>
  <cp:revision>92</cp:revision>
  <dcterms:created xsi:type="dcterms:W3CDTF">2021-03-22T11:04:45Z</dcterms:created>
  <dcterms:modified xsi:type="dcterms:W3CDTF">2021-04-06T13:37:25Z</dcterms:modified>
</cp:coreProperties>
</file>