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41" r:id="rId3"/>
    <p:sldId id="453" r:id="rId4"/>
    <p:sldId id="444" r:id="rId5"/>
    <p:sldId id="448" r:id="rId6"/>
    <p:sldId id="449" r:id="rId7"/>
    <p:sldId id="447" r:id="rId8"/>
    <p:sldId id="470" r:id="rId9"/>
    <p:sldId id="471" r:id="rId10"/>
    <p:sldId id="443" r:id="rId11"/>
    <p:sldId id="445" r:id="rId12"/>
    <p:sldId id="446" r:id="rId13"/>
    <p:sldId id="450" r:id="rId14"/>
    <p:sldId id="472" r:id="rId15"/>
  </p:sldIdLst>
  <p:sldSz cx="9144000" cy="5143500" type="screen16x9"/>
  <p:notesSz cx="666273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0" autoAdjust="0"/>
    <p:restoredTop sz="81962" autoAdjust="0"/>
  </p:normalViewPr>
  <p:slideViewPr>
    <p:cSldViewPr>
      <p:cViewPr varScale="1">
        <p:scale>
          <a:sx n="87" d="100"/>
          <a:sy n="87" d="100"/>
        </p:scale>
        <p:origin x="-72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224"/>
        <p:guide orient="horz" pos="3127"/>
        <p:guide pos="2237"/>
        <p:guide pos="209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4.4284208999422522E-2"/>
          <c:y val="1.7859637313423056E-2"/>
          <c:w val="0.93541949592067419"/>
          <c:h val="0.5969382206551164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dPt>
            <c:idx val="12"/>
            <c:spPr>
              <a:solidFill>
                <a:schemeClr val="bg2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CFE-493C-831D-58CFF4854A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Bydgoskie</c:v>
                </c:pt>
                <c:pt idx="1">
                  <c:v>Jakubskie-Mokre</c:v>
                </c:pt>
                <c:pt idx="2">
                  <c:v>Chełmińskie</c:v>
                </c:pt>
                <c:pt idx="3">
                  <c:v>Wrzosy</c:v>
                </c:pt>
                <c:pt idx="4">
                  <c:v>Skarpa</c:v>
                </c:pt>
                <c:pt idx="5">
                  <c:v>Podgórz </c:v>
                </c:pt>
                <c:pt idx="6">
                  <c:v>Rubinkowo</c:v>
                </c:pt>
                <c:pt idx="7">
                  <c:v>Grębocin-Bielawy</c:v>
                </c:pt>
                <c:pt idx="8">
                  <c:v>Rudak</c:v>
                </c:pt>
                <c:pt idx="9">
                  <c:v>Stawki</c:v>
                </c:pt>
                <c:pt idx="10">
                  <c:v>Kaszczorek</c:v>
                </c:pt>
                <c:pt idx="11">
                  <c:v>Czerniewice</c:v>
                </c:pt>
                <c:pt idx="12">
                  <c:v>Staromiejskie</c:v>
                </c:pt>
              </c:strCache>
            </c:strRef>
          </c:cat>
          <c:val>
            <c:numRef>
              <c:f>Arkusz1!$B$2:$B$14</c:f>
              <c:numCache>
                <c:formatCode>_-* #\ ##0\ _z_ł_-;\-* #\ ##0\ _z_ł_-;_-* "-"??\ _z_ł_-;_-@_-</c:formatCode>
                <c:ptCount val="13"/>
                <c:pt idx="0">
                  <c:v>582754</c:v>
                </c:pt>
                <c:pt idx="1">
                  <c:v>525381</c:v>
                </c:pt>
                <c:pt idx="2">
                  <c:v>484261</c:v>
                </c:pt>
                <c:pt idx="3">
                  <c:v>459800</c:v>
                </c:pt>
                <c:pt idx="4">
                  <c:v>413662</c:v>
                </c:pt>
                <c:pt idx="5">
                  <c:v>387959</c:v>
                </c:pt>
                <c:pt idx="6">
                  <c:v>365080</c:v>
                </c:pt>
                <c:pt idx="7">
                  <c:v>362839</c:v>
                </c:pt>
                <c:pt idx="8">
                  <c:v>326113</c:v>
                </c:pt>
                <c:pt idx="9">
                  <c:v>284194</c:v>
                </c:pt>
                <c:pt idx="10">
                  <c:v>275046</c:v>
                </c:pt>
                <c:pt idx="11">
                  <c:v>248236</c:v>
                </c:pt>
                <c:pt idx="12">
                  <c:v>240675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FE-493C-831D-58CFF4854A39}"/>
            </c:ext>
          </c:extLst>
        </c:ser>
        <c:gapWidth val="99"/>
        <c:axId val="111439232"/>
        <c:axId val="111441024"/>
      </c:barChart>
      <c:catAx>
        <c:axId val="111439232"/>
        <c:scaling>
          <c:orientation val="minMax"/>
        </c:scaling>
        <c:axPos val="b"/>
        <c:numFmt formatCode="General" sourceLinked="0"/>
        <c:tickLblPos val="nextTo"/>
        <c:crossAx val="111441024"/>
        <c:crosses val="autoZero"/>
        <c:auto val="1"/>
        <c:lblAlgn val="ctr"/>
        <c:lblOffset val="100"/>
      </c:catAx>
      <c:valAx>
        <c:axId val="111441024"/>
        <c:scaling>
          <c:orientation val="minMax"/>
        </c:scaling>
        <c:delete val="1"/>
        <c:axPos val="l"/>
        <c:majorGridlines/>
        <c:numFmt formatCode="_-* #\ ##0\ _z_ł_-;\-* #\ ##0\ _z_ł_-;_-* &quot;-&quot;??\ _z_ł_-;_-@_-" sourceLinked="1"/>
        <c:tickLblPos val="none"/>
        <c:crossAx val="111439232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Głosujący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l-PL"/>
              </a:p>
            </c:txPr>
            <c:dLblPos val="outEnd"/>
            <c:showPercent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&lt;16</c:v>
                </c:pt>
                <c:pt idx="1">
                  <c:v>16-19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45-64</c:v>
                </c:pt>
                <c:pt idx="6">
                  <c:v>65-79</c:v>
                </c:pt>
                <c:pt idx="7">
                  <c:v>80+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2940</c:v>
                </c:pt>
                <c:pt idx="1">
                  <c:v>638</c:v>
                </c:pt>
                <c:pt idx="2">
                  <c:v>1875</c:v>
                </c:pt>
                <c:pt idx="3">
                  <c:v>6441</c:v>
                </c:pt>
                <c:pt idx="4">
                  <c:v>10396</c:v>
                </c:pt>
                <c:pt idx="5">
                  <c:v>7874</c:v>
                </c:pt>
                <c:pt idx="6">
                  <c:v>3703</c:v>
                </c:pt>
                <c:pt idx="7">
                  <c:v>476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93-47B9-A2C1-D4E88BAF0191}"/>
            </c:ext>
          </c:extLst>
        </c:ser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col"/>
        <c:grouping val="stacked"/>
        <c:ser>
          <c:idx val="0"/>
          <c:order val="0"/>
          <c:tx>
            <c:strRef>
              <c:f>Arkusz1!$B$1</c:f>
              <c:strCache>
                <c:ptCount val="1"/>
                <c:pt idx="0">
                  <c:v>Niewybrane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8"/>
              <c:layout>
                <c:manualLayout>
                  <c:x val="2.8912998737845156E-3"/>
                  <c:y val="1.59896026878239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54-4CAA-9992-DF42FB621DD8}"/>
                </c:ext>
              </c:extLst>
            </c:dLbl>
            <c:dLbl>
              <c:idx val="10"/>
              <c:layout>
                <c:manualLayout>
                  <c:x val="-4.3369498106767814E-3"/>
                  <c:y val="1.559744349304123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Arkusz1!$B$2:$B$15</c:f>
              <c:numCache>
                <c:formatCode>General</c:formatCode>
                <c:ptCount val="14"/>
                <c:pt idx="0">
                  <c:v>5</c:v>
                </c:pt>
                <c:pt idx="1">
                  <c:v>4</c:v>
                </c:pt>
                <c:pt idx="2">
                  <c:v>1</c:v>
                </c:pt>
                <c:pt idx="3">
                  <c:v>4</c:v>
                </c:pt>
                <c:pt idx="4">
                  <c:v>6</c:v>
                </c:pt>
                <c:pt idx="5">
                  <c:v>5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4</c:v>
                </c:pt>
                <c:pt idx="10">
                  <c:v>7</c:v>
                </c:pt>
                <c:pt idx="11">
                  <c:v>6</c:v>
                </c:pt>
                <c:pt idx="12">
                  <c:v>1</c:v>
                </c:pt>
                <c:pt idx="13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154-4CAA-9992-DF42FB621D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Wybrane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-2.8912998737845156E-3"/>
                  <c:y val="-8.0259999846760327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54-4CAA-9992-DF42FB621DD8}"/>
                </c:ext>
              </c:extLst>
            </c:dLbl>
            <c:dLbl>
              <c:idx val="1"/>
              <c:layout>
                <c:manualLayout>
                  <c:x val="0"/>
                  <c:y val="-6.5055750510479682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54-4CAA-9992-DF42FB621DD8}"/>
                </c:ext>
              </c:extLst>
            </c:dLbl>
            <c:dLbl>
              <c:idx val="2"/>
              <c:layout>
                <c:manualLayout>
                  <c:x val="1.4456499368922606E-3"/>
                  <c:y val="-5.8974050775967256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54-4CAA-9992-DF42FB621DD8}"/>
                </c:ext>
              </c:extLst>
            </c:dLbl>
            <c:dLbl>
              <c:idx val="3"/>
              <c:layout>
                <c:manualLayout>
                  <c:x val="-2.8912998737845156E-3"/>
                  <c:y val="-7.892873014109543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54-4CAA-9992-DF42FB621DD8}"/>
                </c:ext>
              </c:extLst>
            </c:dLbl>
            <c:dLbl>
              <c:idx val="4"/>
              <c:layout>
                <c:manualLayout>
                  <c:x val="0"/>
                  <c:y val="-6.8573558876599897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54-4CAA-9992-DF42FB621DD8}"/>
                </c:ext>
              </c:extLst>
            </c:dLbl>
            <c:dLbl>
              <c:idx val="5"/>
              <c:layout>
                <c:manualLayout>
                  <c:x val="-4.3369498106767814E-3"/>
                  <c:y val="-7.5509809254910382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54-4CAA-9992-DF42FB621DD8}"/>
                </c:ext>
              </c:extLst>
            </c:dLbl>
            <c:dLbl>
              <c:idx val="6"/>
              <c:layout>
                <c:manualLayout>
                  <c:x val="0"/>
                  <c:y val="-6.5055750510479682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54-4CAA-9992-DF42FB621DD8}"/>
                </c:ext>
              </c:extLst>
            </c:dLbl>
            <c:dLbl>
              <c:idx val="7"/>
              <c:layout>
                <c:manualLayout>
                  <c:x val="1.4456499368922606E-3"/>
                  <c:y val="-6.0305559918629723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54-4CAA-9992-DF42FB621DD8}"/>
                </c:ext>
              </c:extLst>
            </c:dLbl>
            <c:dLbl>
              <c:idx val="8"/>
              <c:layout>
                <c:manualLayout>
                  <c:x val="-2.8912998737845156E-3"/>
                  <c:y val="-5.2037800397656972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54-4CAA-9992-DF42FB621DD8}"/>
                </c:ext>
              </c:extLst>
            </c:dLbl>
            <c:dLbl>
              <c:idx val="9"/>
              <c:layout>
                <c:manualLayout>
                  <c:x val="0"/>
                  <c:y val="-5.2514519459523797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154-4CAA-9992-DF42FB621DD8}"/>
                </c:ext>
              </c:extLst>
            </c:dLbl>
            <c:dLbl>
              <c:idx val="10"/>
              <c:layout>
                <c:manualLayout>
                  <c:x val="2.8911860430809368E-3"/>
                  <c:y val="-6.5532469572346513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54-4CAA-9992-DF42FB621DD8}"/>
                </c:ext>
              </c:extLst>
            </c:dLbl>
            <c:dLbl>
              <c:idx val="12"/>
              <c:layout>
                <c:manualLayout>
                  <c:x val="1.445649936892152E-3"/>
                  <c:y val="-6.5910540591275296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54-4CAA-9992-DF42FB621DD8}"/>
                </c:ext>
              </c:extLst>
            </c:dLbl>
            <c:dLbl>
              <c:idx val="13"/>
              <c:layout>
                <c:manualLayout>
                  <c:x val="-2.8912998737845156E-3"/>
                  <c:y val="-0.12843711809798924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dLblPos val="inBase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Arkusz1!$C$2:$C$15</c:f>
              <c:numCache>
                <c:formatCode>General</c:formatCode>
                <c:ptCount val="14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2</c:v>
                </c:pt>
                <c:pt idx="4">
                  <c:v>5</c:v>
                </c:pt>
                <c:pt idx="5">
                  <c:v>3</c:v>
                </c:pt>
                <c:pt idx="6">
                  <c:v>6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5</c:v>
                </c:pt>
                <c:pt idx="1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9154-4CAA-9992-DF42FB621DD8}"/>
            </c:ext>
          </c:extLst>
        </c:ser>
        <c:gapWidth val="75"/>
        <c:overlap val="100"/>
        <c:axId val="125894016"/>
        <c:axId val="126063744"/>
      </c:barChart>
      <c:catAx>
        <c:axId val="125894016"/>
        <c:scaling>
          <c:orientation val="minMax"/>
        </c:scaling>
        <c:axPos val="b"/>
        <c:numFmt formatCode="General" sourceLinked="0"/>
        <c:tickLblPos val="nextTo"/>
        <c:crossAx val="126063744"/>
        <c:crosses val="autoZero"/>
        <c:auto val="1"/>
        <c:lblAlgn val="ctr"/>
        <c:lblOffset val="100"/>
      </c:catAx>
      <c:valAx>
        <c:axId val="126063744"/>
        <c:scaling>
          <c:orientation val="minMax"/>
        </c:scaling>
        <c:axPos val="l"/>
        <c:majorGridlines/>
        <c:numFmt formatCode="General" sourceLinked="1"/>
        <c:tickLblPos val="nextTo"/>
        <c:crossAx val="125894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3193454370279535"/>
          <c:y val="5.473529761061053E-2"/>
          <c:w val="0.33613091259441208"/>
          <c:h val="8.4399386658187428E-2"/>
        </c:manualLayout>
      </c:layout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6.4868688425300594E-2"/>
          <c:y val="4.5405003353619154E-2"/>
          <c:w val="0.54090181736080012"/>
          <c:h val="0.9287271323172000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0-4FB1-4272-BD33-7ECD136CC88E}"/>
              </c:ext>
            </c:extLst>
          </c:dPt>
          <c:dPt>
            <c:idx val="1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1-4FB1-4272-BD33-7ECD136CC88E}"/>
              </c:ext>
            </c:extLst>
          </c:dPt>
          <c:dPt>
            <c:idx val="2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2-4FB1-4272-BD33-7ECD136CC8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Percent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Zieleń, środowisko, ekologia</c:v>
                </c:pt>
                <c:pt idx="1">
                  <c:v>Sport i rekreacja</c:v>
                </c:pt>
                <c:pt idx="2">
                  <c:v>Drogowe</c:v>
                </c:pt>
                <c:pt idx="3">
                  <c:v>Place zabaw</c:v>
                </c:pt>
                <c:pt idx="4">
                  <c:v>Kultura / edukacja</c:v>
                </c:pt>
                <c:pt idx="5">
                  <c:v>Festyny</c:v>
                </c:pt>
                <c:pt idx="6">
                  <c:v>Bezpieczeństwo</c:v>
                </c:pt>
                <c:pt idx="7">
                  <c:v>Inne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17</c:v>
                </c:pt>
                <c:pt idx="1">
                  <c:v>10</c:v>
                </c:pt>
                <c:pt idx="2">
                  <c:v>9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FB1-4272-BD33-7ECD136CC88E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4414807404912477"/>
          <c:y val="6.5029636455378431E-2"/>
          <c:w val="0.34672928366382288"/>
          <c:h val="0.86994053479457067"/>
        </c:manualLayout>
      </c:layout>
      <c:txPr>
        <a:bodyPr/>
        <a:lstStyle/>
        <a:p>
          <a:pPr>
            <a:defRPr sz="1800" b="0"/>
          </a:pPr>
          <a:endParaRPr lang="pl-PL"/>
        </a:p>
      </c:txPr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wybranych projektów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pl-PL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Arkusz1!$B$2:$B$11</c:f>
              <c:numCache>
                <c:formatCode>_-* #\ ##0\ _z_ł_-;\-* #\ ##0\ _z_ł_-;_-* "-"??\ _z_ł_-;_-@_-</c:formatCode>
                <c:ptCount val="10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2C-4620-AB1B-BB041647D937}"/>
            </c:ext>
          </c:extLst>
        </c:ser>
        <c:gapWidth val="75"/>
        <c:axId val="126197120"/>
        <c:axId val="126203008"/>
      </c:barChart>
      <c:catAx>
        <c:axId val="1261971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000" b="1"/>
            </a:pPr>
            <a:endParaRPr lang="pl-PL"/>
          </a:p>
        </c:txPr>
        <c:crossAx val="126203008"/>
        <c:crossesAt val="0"/>
        <c:auto val="1"/>
        <c:lblAlgn val="ctr"/>
        <c:lblOffset val="100"/>
      </c:catAx>
      <c:valAx>
        <c:axId val="126203008"/>
        <c:scaling>
          <c:orientation val="minMax"/>
          <c:min val="0"/>
        </c:scaling>
        <c:axPos val="l"/>
        <c:majorGridlines/>
        <c:numFmt formatCode="_-* #\ ##0\ _z_ł_-;\-* #\ ##0\ _z_ł_-;_-* &quot;-&quot;??\ _z_ł_-;_-@_-" sourceLinked="1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1261971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2545044524523599"/>
          <c:y val="3.4335875984252216E-2"/>
          <c:w val="0.85197173683864813"/>
          <c:h val="0.54044208763128887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projektów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9C4E-43E8-B16E-1658D609E5FF}"/>
              </c:ext>
            </c:extLst>
          </c:dPt>
          <c:dPt>
            <c:idx val="1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C4E-43E8-B16E-1658D609E5FF}"/>
              </c:ext>
            </c:extLst>
          </c:dPt>
          <c:dPt>
            <c:idx val="2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C4E-43E8-B16E-1658D609E5FF}"/>
              </c:ext>
            </c:extLst>
          </c:dPt>
          <c:dPt>
            <c:idx val="3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C4E-43E8-B16E-1658D609E5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Arkusz1!$B$2:$B$11</c:f>
              <c:numCache>
                <c:formatCode>General</c:formatCode>
                <c:ptCount val="10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C4E-43E8-B16E-1658D609E5FF}"/>
            </c:ext>
          </c:extLst>
        </c:ser>
        <c:gapWidth val="75"/>
        <c:axId val="128153088"/>
        <c:axId val="128154624"/>
      </c:barChart>
      <c:catAx>
        <c:axId val="12815308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8154624"/>
        <c:crosses val="autoZero"/>
        <c:auto val="1"/>
        <c:lblAlgn val="ctr"/>
        <c:lblOffset val="100"/>
      </c:catAx>
      <c:valAx>
        <c:axId val="128154624"/>
        <c:scaling>
          <c:orientation val="minMax"/>
        </c:scaling>
        <c:delete val="1"/>
        <c:axPos val="l"/>
        <c:majorGridlines>
          <c:spPr>
            <a:ln w="0"/>
          </c:spPr>
        </c:majorGridlines>
        <c:numFmt formatCode="General" sourceLinked="1"/>
        <c:tickLblPos val="none"/>
        <c:crossAx val="128153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A1C3-41F6-960F-79E16AAE0377}"/>
              </c:ext>
            </c:extLst>
          </c:dPt>
          <c:dPt>
            <c:idx val="1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1C3-41F6-960F-79E16AAE0377}"/>
              </c:ext>
            </c:extLst>
          </c:dPt>
          <c:dPt>
            <c:idx val="2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1C3-41F6-960F-79E16AAE0377}"/>
              </c:ext>
            </c:extLst>
          </c:dPt>
          <c:dPt>
            <c:idx val="3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1C3-41F6-960F-79E16AAE0377}"/>
              </c:ext>
            </c:extLst>
          </c:dPt>
          <c:dLbls>
            <c:numFmt formatCode="#,##0.00" sourceLinked="0"/>
            <c:spPr>
              <a:solidFill>
                <a:schemeClr val="bg1"/>
              </a:solidFill>
            </c:spPr>
            <c:txPr>
              <a:bodyPr rot="-5400000" vert="horz"/>
              <a:lstStyle/>
              <a:p>
                <a:pPr>
                  <a:defRPr sz="1400" b="1"/>
                </a:pPr>
                <a:endParaRPr lang="pl-PL"/>
              </a:p>
            </c:txPr>
            <c:dLblPos val="in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Arkusz1!$B$2:$B$11</c:f>
              <c:numCache>
                <c:formatCode>_-* #,##0\ _z_ł_-;\-* #,##0\ _z_ł_-;_-* "-"??\ _z_ł_-;_-@_-</c:formatCode>
                <c:ptCount val="10"/>
                <c:pt idx="0">
                  <c:v>6440000</c:v>
                </c:pt>
                <c:pt idx="1">
                  <c:v>6580000</c:v>
                </c:pt>
                <c:pt idx="2">
                  <c:v>6600000</c:v>
                </c:pt>
                <c:pt idx="3">
                  <c:v>7030000</c:v>
                </c:pt>
                <c:pt idx="4">
                  <c:v>7050000</c:v>
                </c:pt>
                <c:pt idx="5">
                  <c:v>7070000</c:v>
                </c:pt>
                <c:pt idx="6">
                  <c:v>7410000</c:v>
                </c:pt>
                <c:pt idx="7">
                  <c:v>7580000</c:v>
                </c:pt>
                <c:pt idx="8">
                  <c:v>7220000</c:v>
                </c:pt>
                <c:pt idx="9">
                  <c:v>7080000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1C3-41F6-960F-79E16AAE0377}"/>
            </c:ext>
          </c:extLst>
        </c:ser>
        <c:gapWidth val="75"/>
        <c:axId val="126314368"/>
        <c:axId val="126315904"/>
      </c:barChart>
      <c:catAx>
        <c:axId val="12631436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6315904"/>
        <c:crossesAt val="0"/>
        <c:auto val="1"/>
        <c:lblAlgn val="ctr"/>
        <c:lblOffset val="100"/>
      </c:catAx>
      <c:valAx>
        <c:axId val="126315904"/>
        <c:scaling>
          <c:orientation val="minMax"/>
          <c:min val="0"/>
        </c:scaling>
        <c:delete val="1"/>
        <c:axPos val="l"/>
        <c:majorGridlines/>
        <c:numFmt formatCode="_-* #,##0\ _z_ł_-;\-* #,##0\ _z_ł_-;_-* &quot;-&quot;??\ _z_ł_-;_-@_-" sourceLinked="1"/>
        <c:tickLblPos val="none"/>
        <c:crossAx val="126314368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dPt>
            <c:idx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09C-47CD-B915-8082005FBA4F}"/>
              </c:ext>
            </c:extLst>
          </c:dPt>
          <c:dPt>
            <c:idx val="1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09C-47CD-B915-8082005FBA4F}"/>
              </c:ext>
            </c:extLst>
          </c:dPt>
          <c:dPt>
            <c:idx val="2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09C-47CD-B915-8082005FBA4F}"/>
              </c:ext>
            </c:extLst>
          </c:dPt>
          <c:dPt>
            <c:idx val="3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09C-47CD-B915-8082005FBA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Arkusz1!$B$2:$B$11</c:f>
              <c:numCache>
                <c:formatCode>_-* #\ ##0\ _z_ł_-;\-* #\ ##0\ _z_ł_-;_-* "-"??\ _z_ł_-;_-@_-</c:formatCode>
                <c:ptCount val="10"/>
                <c:pt idx="0">
                  <c:v>149767.44186046513</c:v>
                </c:pt>
                <c:pt idx="1">
                  <c:v>124150.94339622636</c:v>
                </c:pt>
                <c:pt idx="2">
                  <c:v>124528.30188679244</c:v>
                </c:pt>
                <c:pt idx="3">
                  <c:v>146458.33333333328</c:v>
                </c:pt>
                <c:pt idx="4">
                  <c:v>125892.85714285719</c:v>
                </c:pt>
                <c:pt idx="5">
                  <c:v>105522.38805970149</c:v>
                </c:pt>
                <c:pt idx="6">
                  <c:v>101506.8493150685</c:v>
                </c:pt>
                <c:pt idx="7">
                  <c:v>143018.86792452831</c:v>
                </c:pt>
                <c:pt idx="8">
                  <c:v>138846.15384615379</c:v>
                </c:pt>
                <c:pt idx="9">
                  <c:v>116065.57377049184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09C-47CD-B915-8082005FBA4F}"/>
            </c:ext>
          </c:extLst>
        </c:ser>
        <c:gapWidth val="75"/>
        <c:axId val="127622528"/>
        <c:axId val="127632512"/>
      </c:barChart>
      <c:catAx>
        <c:axId val="127622528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 sz="1800" b="1"/>
            </a:pPr>
            <a:endParaRPr lang="pl-PL"/>
          </a:p>
        </c:txPr>
        <c:crossAx val="127632512"/>
        <c:crossesAt val="0"/>
        <c:auto val="1"/>
        <c:lblAlgn val="ctr"/>
        <c:lblOffset val="100"/>
      </c:catAx>
      <c:valAx>
        <c:axId val="127632512"/>
        <c:scaling>
          <c:orientation val="minMax"/>
          <c:min val="0"/>
        </c:scaling>
        <c:axPos val="l"/>
        <c:majorGridlines/>
        <c:numFmt formatCode="_(&quot;zł&quot;* #,##0_);_(&quot;zł&quot;* \(#,##0\);_(&quot;zł&quot;* &quot;-&quot;_);_(@_)" sourceLinked="0"/>
        <c:tickLblPos val="none"/>
        <c:crossAx val="1276225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>
        <c:manualLayout>
          <c:xMode val="edge"/>
          <c:yMode val="edge"/>
          <c:x val="0.46085952463021684"/>
          <c:y val="1.7636929230085578E-2"/>
        </c:manualLayout>
      </c:layout>
    </c:title>
    <c:view3D>
      <c:rotX val="40"/>
      <c:rotY val="100"/>
      <c:perspective val="0"/>
    </c:view3D>
    <c:plotArea>
      <c:layout>
        <c:manualLayout>
          <c:layoutTarget val="inner"/>
          <c:xMode val="edge"/>
          <c:yMode val="edge"/>
          <c:x val="0.1357895181636988"/>
          <c:y val="0.1018062943986616"/>
          <c:w val="0.77048205470047493"/>
          <c:h val="0.8543948548200527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Sposób głosowania</c:v>
                </c:pt>
              </c:strCache>
            </c:strRef>
          </c:tx>
          <c:explosion val="25"/>
          <c:dPt>
            <c:idx val="1"/>
            <c:explosion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EA2D-4C4C-87ED-2B38E8E3AC0D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Percent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na papierze</c:v>
                </c:pt>
                <c:pt idx="1">
                  <c:v>elektronicznie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320</c:v>
                </c:pt>
                <c:pt idx="1">
                  <c:v>9245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A2D-4C4C-87ED-2B38E8E3AC0D}"/>
            </c:ext>
          </c:extLst>
        </c:ser>
      </c:pie3DChart>
    </c:plotArea>
    <c:legend>
      <c:legendPos val="l"/>
      <c:layout>
        <c:manualLayout>
          <c:xMode val="edge"/>
          <c:yMode val="edge"/>
          <c:x val="2.5626307428329595E-2"/>
          <c:y val="0.19344950950869041"/>
          <c:w val="0.1933467506459397"/>
          <c:h val="0.1631721475391623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view3D>
      <c:rotX val="30"/>
      <c:rotY val="310"/>
      <c:perspective val="30"/>
    </c:view3D>
    <c:plotArea>
      <c:layout>
        <c:manualLayout>
          <c:layoutTarget val="inner"/>
          <c:xMode val="edge"/>
          <c:yMode val="edge"/>
          <c:x val="9.4881543754121223E-4"/>
          <c:y val="0.11312512895392628"/>
          <c:w val="0.97308087907812246"/>
          <c:h val="0.8462189939094660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Karty ważne i nieważne</c:v>
                </c:pt>
              </c:strCache>
            </c:strRef>
          </c:tx>
          <c:explosion val="25"/>
          <c:dLbls>
            <c:dLbl>
              <c:idx val="0"/>
              <c:layout/>
              <c:numFmt formatCode="0.0%" sourceLinked="0"/>
              <c:spPr/>
              <c:txPr>
                <a:bodyPr/>
                <a:lstStyle/>
                <a:p>
                  <a:pPr>
                    <a:defRPr sz="40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3E-4698-AAAE-09E170A9FFE0}"/>
                </c:ext>
              </c:extLst>
            </c:dLbl>
            <c:dLbl>
              <c:idx val="1"/>
              <c:layout>
                <c:manualLayout>
                  <c:x val="-8.5335796088916796E-2"/>
                  <c:y val="1.5747258241147841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3200" b="1"/>
                  </a:pPr>
                  <a:endParaRPr lang="pl-PL"/>
                </a:p>
              </c:txPr>
              <c:showPercent val="1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3E-4698-AAAE-09E170A9FFE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4000" b="1"/>
                </a:pPr>
                <a:endParaRPr lang="pl-PL"/>
              </a:p>
            </c:txPr>
            <c:showPercent val="1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ważne</c:v>
                </c:pt>
                <c:pt idx="1">
                  <c:v>nieważne</c:v>
                </c:pt>
              </c:strCache>
            </c:strRef>
          </c:cat>
          <c:val>
            <c:numRef>
              <c:f>Arkusz1!$B$2:$B$3</c:f>
              <c:numCache>
                <c:formatCode>#,##0</c:formatCode>
                <c:ptCount val="2"/>
                <c:pt idx="0">
                  <c:v>16024</c:v>
                </c:pt>
                <c:pt idx="1">
                  <c:v>386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D3E-4698-AAAE-09E170A9FFE0}"/>
            </c:ext>
          </c:extLst>
        </c:ser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87913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3271" y="2"/>
            <a:ext cx="2887913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317CAAB2-DD60-481A-9474-ABCE02A0C1E8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7827"/>
            <a:ext cx="2887913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3271" y="9427827"/>
            <a:ext cx="2887913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66084FA2-F181-4456-B62B-BCE6F2287A2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479116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887186" cy="496334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225" y="742950"/>
            <a:ext cx="661828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2" tIns="45895" rIns="91792" bIns="4589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9"/>
          </a:xfrm>
          <a:prstGeom prst="rect">
            <a:avLst/>
          </a:prstGeom>
        </p:spPr>
        <p:txBody>
          <a:bodyPr vert="horz" lIns="91792" tIns="45895" rIns="91792" bIns="45895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8585"/>
            <a:ext cx="2887186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r>
              <a:rPr lang="pl-PL" dirty="0"/>
              <a:t>Perspektywy rozwoju Torunia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4014" y="9428585"/>
            <a:ext cx="2887186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304D4339-BB9A-49A1-AEED-490F1675B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daty 7"/>
          <p:cNvSpPr>
            <a:spLocks noGrp="1"/>
          </p:cNvSpPr>
          <p:nvPr>
            <p:ph type="dt" idx="1"/>
          </p:nvPr>
        </p:nvSpPr>
        <p:spPr>
          <a:xfrm>
            <a:off x="3773271" y="1"/>
            <a:ext cx="2887913" cy="496729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CD1CCC14-BF26-406C-8AFA-0CA71AE5AD6D}" type="datetimeFigureOut">
              <a:rPr lang="pl-PL" smtClean="0"/>
              <a:pPr/>
              <a:t>2022-10-14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9393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88822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88882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0860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0698-3BF4-44C3-B69D-8C64D85763FD}" type="datetimeFigureOut">
              <a:rPr lang="pl-PL" smtClean="0"/>
              <a:pPr/>
              <a:t>2022-10-14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2023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14 października 2022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7" name="pole tekstowe 16"/>
          <p:cNvSpPr txBox="1"/>
          <p:nvPr/>
        </p:nvSpPr>
        <p:spPr>
          <a:xfrm>
            <a:off x="179512" y="105958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Głosujący</a:t>
            </a:r>
            <a:endParaRPr lang="pl-PL" sz="1600" b="1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4499992" y="627446"/>
            <a:ext cx="3960000" cy="13682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9 565</a:t>
            </a:r>
          </a:p>
          <a:p>
            <a:pPr algn="ctr"/>
            <a:r>
              <a:rPr lang="pl-PL" sz="3600" b="1" dirty="0"/>
              <a:t>(+9%)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51520" y="235572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Złożone karty</a:t>
            </a:r>
            <a:endParaRPr lang="pl-PL" sz="1600" b="1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4499992" y="2211710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16 410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251520" y="365187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Oddane głosy</a:t>
            </a:r>
            <a:endParaRPr lang="pl-PL" sz="1600" b="1" dirty="0"/>
          </a:p>
        </p:txBody>
      </p:sp>
      <p:sp>
        <p:nvSpPr>
          <p:cNvPr id="22" name="Prostokąt zaokrąglony 21"/>
          <p:cNvSpPr/>
          <p:nvPr/>
        </p:nvSpPr>
        <p:spPr>
          <a:xfrm>
            <a:off x="4499992" y="3507854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35 081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Głosowanie.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xmlns="" val="732863389"/>
              </p:ext>
            </p:extLst>
          </p:nvPr>
        </p:nvGraphicFramePr>
        <p:xfrm>
          <a:off x="395536" y="627534"/>
          <a:ext cx="842493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Głosowanie.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xmlns="" val="2913779125"/>
              </p:ext>
            </p:extLst>
          </p:nvPr>
        </p:nvGraphicFramePr>
        <p:xfrm>
          <a:off x="107504" y="555526"/>
          <a:ext cx="889248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4716016" y="699542"/>
            <a:ext cx="331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Głosy ważne i głosy nieważne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Głosowanie.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79512" y="2355726"/>
            <a:ext cx="2160240" cy="136815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Bez wpływu </a:t>
            </a:r>
          </a:p>
          <a:p>
            <a:pPr algn="ctr"/>
            <a:r>
              <a:rPr lang="pl-PL" sz="2000" b="1" dirty="0"/>
              <a:t>na wynik głosowania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</a:t>
            </a:r>
            <a:r>
              <a:rPr lang="pl-PL" sz="2000" dirty="0" smtClean="0"/>
              <a:t>2023. </a:t>
            </a:r>
            <a:r>
              <a:rPr lang="pl-PL" sz="2000" dirty="0"/>
              <a:t>Udział grup wiekowych w głosowaniu.</a:t>
            </a:r>
          </a:p>
        </p:txBody>
      </p:sp>
      <p:graphicFrame>
        <p:nvGraphicFramePr>
          <p:cNvPr id="10" name="Wykres 9"/>
          <p:cNvGraphicFramePr/>
          <p:nvPr/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2023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14 października 2022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Pieniądze.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9637780"/>
              </p:ext>
            </p:extLst>
          </p:nvPr>
        </p:nvGraphicFramePr>
        <p:xfrm>
          <a:off x="1187624" y="987574"/>
          <a:ext cx="6768752" cy="317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4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40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na rok 2023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7 080 000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pule lokalne (13)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4 956 000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</a:t>
                      </a:r>
                      <a:r>
                        <a:rPr lang="pl-PL" sz="28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ogólnomiejska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2 124 000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Pule lokalne.</a:t>
            </a: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xmlns="" val="23527292"/>
              </p:ext>
            </p:extLst>
          </p:nvPr>
        </p:nvGraphicFramePr>
        <p:xfrm>
          <a:off x="0" y="627534"/>
          <a:ext cx="9134475" cy="426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3923928" y="69954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Pule lokalne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Elipsa 10"/>
          <p:cNvSpPr/>
          <p:nvPr/>
        </p:nvSpPr>
        <p:spPr>
          <a:xfrm>
            <a:off x="467544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100</a:t>
            </a:r>
          </a:p>
          <a:p>
            <a:pPr algn="ctr"/>
            <a:r>
              <a:rPr lang="pl-PL" sz="2400" dirty="0"/>
              <a:t>na listach lokalnych</a:t>
            </a:r>
          </a:p>
        </p:txBody>
      </p:sp>
      <p:sp>
        <p:nvSpPr>
          <p:cNvPr id="12" name="Elipsa 11"/>
          <p:cNvSpPr/>
          <p:nvPr/>
        </p:nvSpPr>
        <p:spPr>
          <a:xfrm>
            <a:off x="5436096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34</a:t>
            </a:r>
          </a:p>
          <a:p>
            <a:pPr algn="ctr"/>
            <a:r>
              <a:rPr lang="pl-PL" sz="2400" dirty="0"/>
              <a:t>na liście </a:t>
            </a:r>
            <a:r>
              <a:rPr lang="pl-PL" sz="2400" dirty="0" err="1"/>
              <a:t>ogólnomiejskiej</a:t>
            </a:r>
            <a:endParaRPr lang="pl-PL" sz="2400" dirty="0"/>
          </a:p>
        </p:txBody>
      </p:sp>
      <p:cxnSp>
        <p:nvCxnSpPr>
          <p:cNvPr id="13" name="Łącznik prosty ze strzałką 12"/>
          <p:cNvCxnSpPr>
            <a:endCxn id="11" idx="7"/>
          </p:cNvCxnSpPr>
          <p:nvPr/>
        </p:nvCxnSpPr>
        <p:spPr>
          <a:xfrm flipH="1">
            <a:off x="3356289" y="1779663"/>
            <a:ext cx="1255822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>
            <a:endCxn id="12" idx="1"/>
          </p:cNvCxnSpPr>
          <p:nvPr/>
        </p:nvCxnSpPr>
        <p:spPr>
          <a:xfrm>
            <a:off x="4612109" y="1779663"/>
            <a:ext cx="1319618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Elipsa 14"/>
          <p:cNvSpPr/>
          <p:nvPr/>
        </p:nvSpPr>
        <p:spPr>
          <a:xfrm>
            <a:off x="4244018" y="1475527"/>
            <a:ext cx="736185" cy="736185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2106436" y="771550"/>
            <a:ext cx="5040560" cy="12961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/>
              <a:t>134</a:t>
            </a:r>
          </a:p>
          <a:p>
            <a:pPr algn="ctr"/>
            <a:r>
              <a:rPr lang="pl-PL" sz="3500" b="1" dirty="0"/>
              <a:t>projekty do głosowania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Projekty.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2483768" y="915566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/>
              <a:t>LICZBA</a:t>
            </a:r>
          </a:p>
          <a:p>
            <a:pPr algn="ctr"/>
            <a:r>
              <a:rPr lang="pl-PL" sz="4000" b="1" dirty="0"/>
              <a:t>WYBRANYCH PROJEKTÓW</a:t>
            </a:r>
          </a:p>
          <a:p>
            <a:pPr algn="ctr"/>
            <a:endParaRPr lang="pl-PL" sz="2400" b="1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3275856" y="3003798"/>
            <a:ext cx="2664296" cy="1224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6600" b="1" dirty="0"/>
              <a:t>61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Projekty.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5" name="Wykres 14"/>
          <p:cNvGraphicFramePr/>
          <p:nvPr>
            <p:extLst>
              <p:ext uri="{D42A27DB-BD31-4B8C-83A1-F6EECF244321}">
                <p14:modId xmlns:p14="http://schemas.microsoft.com/office/powerpoint/2010/main" xmlns="" val="2721122528"/>
              </p:ext>
            </p:extLst>
          </p:nvPr>
        </p:nvGraphicFramePr>
        <p:xfrm>
          <a:off x="0" y="483518"/>
          <a:ext cx="87849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Projekty.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6" name="Wykres 15"/>
          <p:cNvGraphicFramePr/>
          <p:nvPr>
            <p:extLst>
              <p:ext uri="{D42A27DB-BD31-4B8C-83A1-F6EECF244321}">
                <p14:modId xmlns:p14="http://schemas.microsoft.com/office/powerpoint/2010/main" xmlns="" val="641419700"/>
              </p:ext>
            </p:extLst>
          </p:nvPr>
        </p:nvGraphicFramePr>
        <p:xfrm>
          <a:off x="0" y="55552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2023. Projekty wybrane - tematyka.</a:t>
            </a:r>
          </a:p>
        </p:txBody>
      </p: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xmlns="" val="2961343130"/>
              </p:ext>
            </p:extLst>
          </p:nvPr>
        </p:nvGraphicFramePr>
        <p:xfrm>
          <a:off x="0" y="555526"/>
          <a:ext cx="905949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rostokąt zaokrąglony 7"/>
          <p:cNvSpPr/>
          <p:nvPr/>
        </p:nvSpPr>
        <p:spPr>
          <a:xfrm rot="18900000">
            <a:off x="700683" y="500159"/>
            <a:ext cx="1513943" cy="108284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559 zadań</a:t>
            </a:r>
            <a:endParaRPr lang="pl-PL" sz="1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wybranych projektów w edycjach 2014-2023.</a:t>
            </a:r>
          </a:p>
        </p:txBody>
      </p:sp>
    </p:spTree>
    <p:extLst>
      <p:ext uri="{BB962C8B-B14F-4D97-AF65-F5344CB8AC3E}">
        <p14:creationId xmlns:p14="http://schemas.microsoft.com/office/powerpoint/2010/main" xmlns="" val="325626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projektów / kwota łączna / średnia wartość.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xmlns="" val="1540081428"/>
              </p:ext>
            </p:extLst>
          </p:nvPr>
        </p:nvGraphicFramePr>
        <p:xfrm>
          <a:off x="-180528" y="987574"/>
          <a:ext cx="295232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xmlns="" val="3013746354"/>
              </p:ext>
            </p:extLst>
          </p:nvPr>
        </p:nvGraphicFramePr>
        <p:xfrm>
          <a:off x="0" y="2931790"/>
          <a:ext cx="2843808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Wykres 13"/>
          <p:cNvGraphicFramePr/>
          <p:nvPr>
            <p:extLst>
              <p:ext uri="{D42A27DB-BD31-4B8C-83A1-F6EECF244321}">
                <p14:modId xmlns:p14="http://schemas.microsoft.com/office/powerpoint/2010/main" xmlns="" val="319073169"/>
              </p:ext>
            </p:extLst>
          </p:nvPr>
        </p:nvGraphicFramePr>
        <p:xfrm>
          <a:off x="3059832" y="1059582"/>
          <a:ext cx="59046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179512" y="699542"/>
            <a:ext cx="1623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Liczba projektów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179512" y="2737252"/>
            <a:ext cx="2055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Kwota łączna w mln zł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260129" y="771550"/>
            <a:ext cx="351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Średnia wartość projektów w zł</a:t>
            </a:r>
          </a:p>
        </p:txBody>
      </p:sp>
      <p:cxnSp>
        <p:nvCxnSpPr>
          <p:cNvPr id="20" name="Łącznik prosty 19"/>
          <p:cNvCxnSpPr/>
          <p:nvPr/>
        </p:nvCxnSpPr>
        <p:spPr>
          <a:xfrm>
            <a:off x="2915816" y="843558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622338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4113</TotalTime>
  <Words>249</Words>
  <Application>Microsoft Office PowerPoint</Application>
  <PresentationFormat>Pokaz na ekranie (16:9)</PresentationFormat>
  <Paragraphs>80</Paragraphs>
  <Slides>14</Slides>
  <Notes>14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</vt:vector>
  </TitlesOfParts>
  <Company>UMT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UMT</dc:creator>
  <cp:lastModifiedBy>Paweł Piotrowicz</cp:lastModifiedBy>
  <cp:revision>639</cp:revision>
  <dcterms:created xsi:type="dcterms:W3CDTF">2015-01-28T13:57:20Z</dcterms:created>
  <dcterms:modified xsi:type="dcterms:W3CDTF">2022-10-14T15:40:50Z</dcterms:modified>
</cp:coreProperties>
</file>