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41" r:id="rId3"/>
    <p:sldId id="453" r:id="rId4"/>
    <p:sldId id="444" r:id="rId5"/>
    <p:sldId id="448" r:id="rId6"/>
    <p:sldId id="449" r:id="rId7"/>
    <p:sldId id="447" r:id="rId8"/>
    <p:sldId id="470" r:id="rId9"/>
    <p:sldId id="471" r:id="rId10"/>
    <p:sldId id="443" r:id="rId11"/>
    <p:sldId id="445" r:id="rId12"/>
    <p:sldId id="446" r:id="rId13"/>
    <p:sldId id="450" r:id="rId14"/>
    <p:sldId id="455" r:id="rId15"/>
    <p:sldId id="456" r:id="rId16"/>
    <p:sldId id="457" r:id="rId17"/>
    <p:sldId id="454" r:id="rId18"/>
    <p:sldId id="458" r:id="rId19"/>
    <p:sldId id="459" r:id="rId20"/>
    <p:sldId id="460" r:id="rId21"/>
    <p:sldId id="462" r:id="rId22"/>
    <p:sldId id="461" r:id="rId23"/>
    <p:sldId id="463" r:id="rId24"/>
    <p:sldId id="464" r:id="rId25"/>
    <p:sldId id="465" r:id="rId26"/>
    <p:sldId id="466" r:id="rId27"/>
    <p:sldId id="468" r:id="rId28"/>
    <p:sldId id="417" r:id="rId29"/>
    <p:sldId id="452" r:id="rId30"/>
  </p:sldIdLst>
  <p:sldSz cx="9144000" cy="5143500" type="screen16x9"/>
  <p:notesSz cx="666273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81962" autoAdjust="0"/>
  </p:normalViewPr>
  <p:slideViewPr>
    <p:cSldViewPr>
      <p:cViewPr>
        <p:scale>
          <a:sx n="80" d="100"/>
          <a:sy n="80" d="100"/>
        </p:scale>
        <p:origin x="-2430" y="-10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2394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4284208999422522E-2"/>
          <c:y val="1.7859637313423046E-2"/>
          <c:w val="0.93541949592067419"/>
          <c:h val="0.596938220655116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Kwota</c:v>
                </c:pt>
              </c:strCache>
            </c:strRef>
          </c:tx>
          <c:dPt>
            <c:idx val="12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 rot="-5400000" vert="horz" anchor="ctr" anchorCtr="0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Val val="1"/>
          </c:dLbls>
          <c:cat>
            <c:strRef>
              <c:f>Arkusz1!$A$2:$A$14</c:f>
              <c:strCache>
                <c:ptCount val="13"/>
                <c:pt idx="0">
                  <c:v>Bydgoskie</c:v>
                </c:pt>
                <c:pt idx="1">
                  <c:v>Jakubskie-Mokre</c:v>
                </c:pt>
                <c:pt idx="2">
                  <c:v>Wrzosy</c:v>
                </c:pt>
                <c:pt idx="3">
                  <c:v>Skarpa</c:v>
                </c:pt>
                <c:pt idx="4">
                  <c:v>Chełmińskie</c:v>
                </c:pt>
                <c:pt idx="5">
                  <c:v>Podgórz </c:v>
                </c:pt>
                <c:pt idx="6">
                  <c:v>Rubinkowo</c:v>
                </c:pt>
                <c:pt idx="7">
                  <c:v>Bielawy-Grębocin</c:v>
                </c:pt>
                <c:pt idx="8">
                  <c:v>Staromiejskie</c:v>
                </c:pt>
                <c:pt idx="9">
                  <c:v>Stawki</c:v>
                </c:pt>
                <c:pt idx="10">
                  <c:v>Rudak</c:v>
                </c:pt>
                <c:pt idx="11">
                  <c:v>Kaszczorek</c:v>
                </c:pt>
                <c:pt idx="12">
                  <c:v>Czerniewice</c:v>
                </c:pt>
              </c:strCache>
            </c:strRef>
          </c:cat>
          <c:val>
            <c:numRef>
              <c:f>Arkusz1!$B$2:$B$14</c:f>
              <c:numCache>
                <c:formatCode>_-* #,##0\ _z_ł_-;\-* #,##0\ _z_ł_-;_-* "-"??\ _z_ł_-;_-@_-</c:formatCode>
                <c:ptCount val="13"/>
                <c:pt idx="0">
                  <c:v>610450</c:v>
                </c:pt>
                <c:pt idx="1">
                  <c:v>535010</c:v>
                </c:pt>
                <c:pt idx="2">
                  <c:v>459618</c:v>
                </c:pt>
                <c:pt idx="3">
                  <c:v>422148</c:v>
                </c:pt>
                <c:pt idx="4">
                  <c:v>386370</c:v>
                </c:pt>
                <c:pt idx="5">
                  <c:v>378780</c:v>
                </c:pt>
                <c:pt idx="6">
                  <c:v>372839</c:v>
                </c:pt>
                <c:pt idx="7">
                  <c:v>365575</c:v>
                </c:pt>
                <c:pt idx="8">
                  <c:v>354396</c:v>
                </c:pt>
                <c:pt idx="9">
                  <c:v>320427</c:v>
                </c:pt>
                <c:pt idx="10">
                  <c:v>317712</c:v>
                </c:pt>
                <c:pt idx="11">
                  <c:v>279551</c:v>
                </c:pt>
                <c:pt idx="12">
                  <c:v>251124</c:v>
                </c:pt>
              </c:numCache>
            </c:numRef>
          </c:val>
        </c:ser>
        <c:gapWidth val="99"/>
        <c:axId val="35990144"/>
        <c:axId val="36008320"/>
      </c:barChart>
      <c:catAx>
        <c:axId val="35990144"/>
        <c:scaling>
          <c:orientation val="minMax"/>
        </c:scaling>
        <c:axPos val="b"/>
        <c:tickLblPos val="nextTo"/>
        <c:crossAx val="36008320"/>
        <c:crosses val="autoZero"/>
        <c:auto val="1"/>
        <c:lblAlgn val="ctr"/>
        <c:lblOffset val="100"/>
      </c:catAx>
      <c:valAx>
        <c:axId val="36008320"/>
        <c:scaling>
          <c:orientation val="minMax"/>
        </c:scaling>
        <c:delete val="1"/>
        <c:axPos val="l"/>
        <c:majorGridlines/>
        <c:numFmt formatCode="_-* #,##0\ _z_ł_-;\-* #,##0\ _z_ł_-;_-* &quot;-&quot;??\ _z_ł_-;_-@_-" sourceLinked="1"/>
        <c:tickLblPos val="none"/>
        <c:crossAx val="3599014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Głosujący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dLblPos val="outEnd"/>
            <c:showPercent val="1"/>
          </c:dLbls>
          <c:cat>
            <c:strRef>
              <c:f>Arkusz1!$A$2:$A$9</c:f>
              <c:strCache>
                <c:ptCount val="8"/>
                <c:pt idx="0">
                  <c:v>&lt;16</c:v>
                </c:pt>
                <c:pt idx="1">
                  <c:v>16-19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45-64</c:v>
                </c:pt>
                <c:pt idx="6">
                  <c:v>65-79</c:v>
                </c:pt>
                <c:pt idx="7">
                  <c:v>80+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2875</c:v>
                </c:pt>
                <c:pt idx="1">
                  <c:v>399</c:v>
                </c:pt>
                <c:pt idx="2">
                  <c:v>1792</c:v>
                </c:pt>
                <c:pt idx="3">
                  <c:v>7665</c:v>
                </c:pt>
                <c:pt idx="4">
                  <c:v>10999</c:v>
                </c:pt>
                <c:pt idx="5">
                  <c:v>7197</c:v>
                </c:pt>
                <c:pt idx="6">
                  <c:v>2708</c:v>
                </c:pt>
                <c:pt idx="7">
                  <c:v>420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Niewybrane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8"/>
              <c:layout>
                <c:manualLayout>
                  <c:x val="2.8912998737845156E-3"/>
                  <c:y val="1.598960268782396E-3"/>
                </c:manualLayout>
              </c:layout>
              <c:showVal val="1"/>
            </c:dLbl>
            <c:dLbl>
              <c:idx val="10"/>
              <c:layout>
                <c:manualLayout>
                  <c:x val="-4.3369498106767814E-3"/>
                  <c:y val="1.55974434930412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Arkusz1!$A$2:$A$15</c:f>
              <c:strCache>
                <c:ptCount val="14"/>
                <c:pt idx="0">
                  <c:v>Bydgoskie</c:v>
                </c:pt>
                <c:pt idx="1">
                  <c:v>Chełmińskie</c:v>
                </c:pt>
                <c:pt idx="2">
                  <c:v>Czerniewice</c:v>
                </c:pt>
                <c:pt idx="3">
                  <c:v>Grębocin-Bielawy</c:v>
                </c:pt>
                <c:pt idx="4">
                  <c:v>Jakubskie-Mokre</c:v>
                </c:pt>
                <c:pt idx="5">
                  <c:v>Kaszczorek</c:v>
                </c:pt>
                <c:pt idx="6">
                  <c:v>Podgórz</c:v>
                </c:pt>
                <c:pt idx="7">
                  <c:v>Rubinkowo</c:v>
                </c:pt>
                <c:pt idx="8">
                  <c:v>Rudak</c:v>
                </c:pt>
                <c:pt idx="9">
                  <c:v>Skarpa</c:v>
                </c:pt>
                <c:pt idx="10">
                  <c:v>Staromiejskie</c:v>
                </c:pt>
                <c:pt idx="11">
                  <c:v>Stawki</c:v>
                </c:pt>
                <c:pt idx="12">
                  <c:v>Wrzosy</c:v>
                </c:pt>
                <c:pt idx="13">
                  <c:v>Ogólnomiejskie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5</c:v>
                </c:pt>
                <c:pt idx="1">
                  <c:v>12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  <c:pt idx="5">
                  <c:v>8</c:v>
                </c:pt>
                <c:pt idx="6">
                  <c:v>5</c:v>
                </c:pt>
                <c:pt idx="7">
                  <c:v>1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33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Wybrane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2.8912998737845156E-3"/>
                  <c:y val="-8.0259999846760327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6.5055750510479682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1.4456499368922598E-3"/>
                  <c:y val="-5.8974050775967277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-2.8912998737845156E-3"/>
                  <c:y val="-7.892873014109543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6.8573558876599897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-4.3369498106767814E-3"/>
                  <c:y val="-7.5509809254910382E-2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0"/>
                  <c:y val="-6.5055750510479682E-2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1.4456499368922598E-3"/>
                  <c:y val="-6.0305559918629723E-2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-2.8912998737845156E-3"/>
                  <c:y val="-5.2037800397656972E-2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0"/>
                  <c:y val="-5.2514519459523741E-2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2.8911860430809347E-3"/>
                  <c:y val="-6.5532469572346472E-2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 val="1.445649936892152E-3"/>
                  <c:y val="-6.5910540591275296E-2"/>
                </c:manualLayout>
              </c:layout>
              <c:dLblPos val="ctr"/>
              <c:showVal val="1"/>
            </c:dLbl>
            <c:dLbl>
              <c:idx val="13"/>
              <c:layout>
                <c:manualLayout>
                  <c:x val="-2.8912998737845156E-3"/>
                  <c:y val="-0.12843711809798924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Base"/>
            <c:showVal val="1"/>
          </c:dLbls>
          <c:cat>
            <c:strRef>
              <c:f>Arkusz1!$A$2:$A$15</c:f>
              <c:strCache>
                <c:ptCount val="14"/>
                <c:pt idx="0">
                  <c:v>Bydgoskie</c:v>
                </c:pt>
                <c:pt idx="1">
                  <c:v>Chełmińskie</c:v>
                </c:pt>
                <c:pt idx="2">
                  <c:v>Czerniewice</c:v>
                </c:pt>
                <c:pt idx="3">
                  <c:v>Grębocin-Bielawy</c:v>
                </c:pt>
                <c:pt idx="4">
                  <c:v>Jakubskie-Mokre</c:v>
                </c:pt>
                <c:pt idx="5">
                  <c:v>Kaszczorek</c:v>
                </c:pt>
                <c:pt idx="6">
                  <c:v>Podgórz</c:v>
                </c:pt>
                <c:pt idx="7">
                  <c:v>Rubinkowo</c:v>
                </c:pt>
                <c:pt idx="8">
                  <c:v>Rudak</c:v>
                </c:pt>
                <c:pt idx="9">
                  <c:v>Skarpa</c:v>
                </c:pt>
                <c:pt idx="10">
                  <c:v>Staromiejskie</c:v>
                </c:pt>
                <c:pt idx="11">
                  <c:v>Stawki</c:v>
                </c:pt>
                <c:pt idx="12">
                  <c:v>Wrzosy</c:v>
                </c:pt>
                <c:pt idx="13">
                  <c:v>Ogólnomiejskie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8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6</c:v>
                </c:pt>
              </c:numCache>
            </c:numRef>
          </c:val>
        </c:ser>
        <c:gapWidth val="75"/>
        <c:overlap val="100"/>
        <c:axId val="37384576"/>
        <c:axId val="37386112"/>
      </c:barChart>
      <c:catAx>
        <c:axId val="37384576"/>
        <c:scaling>
          <c:orientation val="minMax"/>
        </c:scaling>
        <c:axPos val="b"/>
        <c:tickLblPos val="nextTo"/>
        <c:crossAx val="37386112"/>
        <c:crosses val="autoZero"/>
        <c:auto val="1"/>
        <c:lblAlgn val="ctr"/>
        <c:lblOffset val="100"/>
      </c:catAx>
      <c:valAx>
        <c:axId val="37386112"/>
        <c:scaling>
          <c:orientation val="minMax"/>
        </c:scaling>
        <c:axPos val="l"/>
        <c:majorGridlines/>
        <c:numFmt formatCode="General" sourceLinked="1"/>
        <c:tickLblPos val="nextTo"/>
        <c:crossAx val="3738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193454370279507"/>
          <c:y val="5.4735297610610488E-2"/>
          <c:w val="0.33613091259441191"/>
          <c:h val="8.439938665818742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6.4868688425300594E-2"/>
          <c:y val="4.5405003353619154E-2"/>
          <c:w val="0.54090181736079934"/>
          <c:h val="0.9287271323171999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explosion val="5"/>
          </c:dPt>
          <c:dPt>
            <c:idx val="1"/>
            <c:explosion val="6"/>
          </c:dPt>
          <c:dPt>
            <c:idx val="2"/>
            <c:explosion val="5"/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Percent val="1"/>
          </c:dLbls>
          <c:cat>
            <c:strRef>
              <c:f>Arkusz1!$A$2:$A$8</c:f>
              <c:strCache>
                <c:ptCount val="7"/>
                <c:pt idx="0">
                  <c:v>Zieleń, środowisko, ekologia</c:v>
                </c:pt>
                <c:pt idx="1">
                  <c:v>Sport i rekreacja</c:v>
                </c:pt>
                <c:pt idx="2">
                  <c:v>Place zabaw</c:v>
                </c:pt>
                <c:pt idx="3">
                  <c:v>Drogowe</c:v>
                </c:pt>
                <c:pt idx="4">
                  <c:v>Kultura / edukacja</c:v>
                </c:pt>
                <c:pt idx="5">
                  <c:v>Festyny</c:v>
                </c:pt>
                <c:pt idx="6">
                  <c:v>Bezpieczeństwo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21</c:v>
                </c:pt>
                <c:pt idx="1">
                  <c:v>13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414807404912411"/>
          <c:y val="6.5029636455378431E-2"/>
          <c:w val="0.34672928366382288"/>
          <c:h val="0.86994053479457001"/>
        </c:manualLayout>
      </c:layout>
      <c:txPr>
        <a:bodyPr/>
        <a:lstStyle/>
        <a:p>
          <a:pPr>
            <a:defRPr sz="1800" b="0"/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Kiczba wybranych projektów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Val val="1"/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Arkusz1!$B$2:$B$10</c:f>
              <c:numCache>
                <c:formatCode>_-* #,##0\ _z_ł_-;\-* #,##0\ _z_ł_-;_-* "-"??\ _z_ł_-;_-@_-</c:formatCode>
                <c:ptCount val="9"/>
                <c:pt idx="0">
                  <c:v>43</c:v>
                </c:pt>
                <c:pt idx="1">
                  <c:v>53</c:v>
                </c:pt>
                <c:pt idx="2">
                  <c:v>53</c:v>
                </c:pt>
                <c:pt idx="3">
                  <c:v>48</c:v>
                </c:pt>
                <c:pt idx="4">
                  <c:v>56</c:v>
                </c:pt>
                <c:pt idx="5">
                  <c:v>67</c:v>
                </c:pt>
                <c:pt idx="6">
                  <c:v>73</c:v>
                </c:pt>
                <c:pt idx="7">
                  <c:v>53</c:v>
                </c:pt>
                <c:pt idx="8">
                  <c:v>52</c:v>
                </c:pt>
              </c:numCache>
            </c:numRef>
          </c:val>
        </c:ser>
        <c:gapWidth val="75"/>
        <c:axId val="38916864"/>
        <c:axId val="38918400"/>
      </c:barChart>
      <c:catAx>
        <c:axId val="3891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pl-PL"/>
          </a:p>
        </c:txPr>
        <c:crossAx val="38918400"/>
        <c:crossesAt val="0"/>
        <c:auto val="1"/>
        <c:lblAlgn val="ctr"/>
        <c:lblOffset val="100"/>
      </c:catAx>
      <c:valAx>
        <c:axId val="38918400"/>
        <c:scaling>
          <c:orientation val="minMax"/>
          <c:min val="0"/>
        </c:scaling>
        <c:axPos val="l"/>
        <c:majorGridlines/>
        <c:numFmt formatCode="_-* #,##0\ _z_ł_-;\-* #,##0\ _z_ł_-;_-* &quot;-&quot;??\ _z_ł_-;_-@_-" sourceLinked="1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38916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2545044524523599"/>
          <c:y val="3.4335875984252216E-2"/>
          <c:w val="0.8519717368386478"/>
          <c:h val="0.5404420876312888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projektów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Val val="1"/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43</c:v>
                </c:pt>
                <c:pt idx="1">
                  <c:v>53</c:v>
                </c:pt>
                <c:pt idx="2">
                  <c:v>53</c:v>
                </c:pt>
                <c:pt idx="3">
                  <c:v>48</c:v>
                </c:pt>
                <c:pt idx="4">
                  <c:v>56</c:v>
                </c:pt>
                <c:pt idx="5">
                  <c:v>67</c:v>
                </c:pt>
                <c:pt idx="6">
                  <c:v>73</c:v>
                </c:pt>
                <c:pt idx="7">
                  <c:v>53</c:v>
                </c:pt>
                <c:pt idx="8">
                  <c:v>52</c:v>
                </c:pt>
              </c:numCache>
            </c:numRef>
          </c:val>
        </c:ser>
        <c:gapWidth val="75"/>
        <c:axId val="39416576"/>
        <c:axId val="39418112"/>
      </c:barChart>
      <c:catAx>
        <c:axId val="394165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="1"/>
            </a:pPr>
            <a:endParaRPr lang="pl-PL"/>
          </a:p>
        </c:txPr>
        <c:crossAx val="39418112"/>
        <c:crosses val="autoZero"/>
        <c:auto val="1"/>
        <c:lblAlgn val="ctr"/>
        <c:lblOffset val="100"/>
      </c:catAx>
      <c:valAx>
        <c:axId val="39418112"/>
        <c:scaling>
          <c:orientation val="minMax"/>
        </c:scaling>
        <c:delete val="1"/>
        <c:axPos val="l"/>
        <c:majorGridlines>
          <c:spPr>
            <a:ln w="0"/>
          </c:spPr>
        </c:majorGridlines>
        <c:numFmt formatCode="General" sourceLinked="1"/>
        <c:tickLblPos val="none"/>
        <c:crossAx val="39416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Kwota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numFmt formatCode="#,##0.00" sourceLinked="0"/>
            <c:spPr>
              <a:solidFill>
                <a:schemeClr val="bg1"/>
              </a:solidFill>
            </c:spPr>
            <c:txPr>
              <a:bodyPr rot="-5400000" vert="horz"/>
              <a:lstStyle/>
              <a:p>
                <a:pPr>
                  <a:defRPr sz="1400" b="1"/>
                </a:pPr>
                <a:endParaRPr lang="pl-PL"/>
              </a:p>
            </c:txPr>
            <c:dLblPos val="inEnd"/>
            <c:showVal val="1"/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Arkusz1!$B$2:$B$10</c:f>
              <c:numCache>
                <c:formatCode>_-* #,##0\ _z_ł_-;\-* #,##0\ _z_ł_-;_-* "-"??\ _z_ł_-;_-@_-</c:formatCode>
                <c:ptCount val="9"/>
                <c:pt idx="0">
                  <c:v>6440000</c:v>
                </c:pt>
                <c:pt idx="1">
                  <c:v>6580000</c:v>
                </c:pt>
                <c:pt idx="2">
                  <c:v>6600000</c:v>
                </c:pt>
                <c:pt idx="3">
                  <c:v>7030000</c:v>
                </c:pt>
                <c:pt idx="4">
                  <c:v>7050000</c:v>
                </c:pt>
                <c:pt idx="5">
                  <c:v>7070000</c:v>
                </c:pt>
                <c:pt idx="6">
                  <c:v>7410000</c:v>
                </c:pt>
                <c:pt idx="7">
                  <c:v>7580000</c:v>
                </c:pt>
                <c:pt idx="8">
                  <c:v>7220000</c:v>
                </c:pt>
              </c:numCache>
            </c:numRef>
          </c:val>
        </c:ser>
        <c:gapWidth val="75"/>
        <c:axId val="39205888"/>
        <c:axId val="39211776"/>
      </c:barChart>
      <c:catAx>
        <c:axId val="3920588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="1"/>
            </a:pPr>
            <a:endParaRPr lang="pl-PL"/>
          </a:p>
        </c:txPr>
        <c:crossAx val="39211776"/>
        <c:crossesAt val="0"/>
        <c:auto val="1"/>
        <c:lblAlgn val="ctr"/>
        <c:lblOffset val="100"/>
      </c:catAx>
      <c:valAx>
        <c:axId val="39211776"/>
        <c:scaling>
          <c:orientation val="minMax"/>
          <c:min val="0"/>
        </c:scaling>
        <c:delete val="1"/>
        <c:axPos val="l"/>
        <c:majorGridlines/>
        <c:numFmt formatCode="_-* #,##0\ _z_ł_-;\-* #,##0\ _z_ł_-;_-* &quot;-&quot;??\ _z_ł_-;_-@_-" sourceLinked="1"/>
        <c:tickLblPos val="none"/>
        <c:crossAx val="3920588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Kwota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Val val="1"/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Arkusz1!$B$2:$B$10</c:f>
              <c:numCache>
                <c:formatCode>_-* #,##0\ _z_ł_-;\-* #,##0\ _z_ł_-;_-* "-"??\ _z_ł_-;_-@_-</c:formatCode>
                <c:ptCount val="9"/>
                <c:pt idx="0">
                  <c:v>149767.44186046513</c:v>
                </c:pt>
                <c:pt idx="1">
                  <c:v>124150.94339622633</c:v>
                </c:pt>
                <c:pt idx="2">
                  <c:v>124528.30188679244</c:v>
                </c:pt>
                <c:pt idx="3">
                  <c:v>146458.33333333328</c:v>
                </c:pt>
                <c:pt idx="4">
                  <c:v>125892.85714285722</c:v>
                </c:pt>
                <c:pt idx="5">
                  <c:v>105522.38805970149</c:v>
                </c:pt>
                <c:pt idx="6">
                  <c:v>101506.8493150685</c:v>
                </c:pt>
                <c:pt idx="7">
                  <c:v>143018.86792452831</c:v>
                </c:pt>
                <c:pt idx="8">
                  <c:v>138846.15384615379</c:v>
                </c:pt>
              </c:numCache>
            </c:numRef>
          </c:val>
        </c:ser>
        <c:gapWidth val="75"/>
        <c:axId val="39237120"/>
        <c:axId val="39238656"/>
      </c:barChart>
      <c:catAx>
        <c:axId val="392371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800" b="1"/>
            </a:pPr>
            <a:endParaRPr lang="pl-PL"/>
          </a:p>
        </c:txPr>
        <c:crossAx val="39238656"/>
        <c:crossesAt val="0"/>
        <c:auto val="1"/>
        <c:lblAlgn val="ctr"/>
        <c:lblOffset val="100"/>
      </c:catAx>
      <c:valAx>
        <c:axId val="39238656"/>
        <c:scaling>
          <c:orientation val="minMax"/>
          <c:min val="0"/>
        </c:scaling>
        <c:axPos val="l"/>
        <c:majorGridlines/>
        <c:numFmt formatCode="_-* #,##0\ &quot;zł&quot;_-;\-* #,##0\ &quot;zł&quot;_-;_-* &quot;-&quot;\ &quot;zł&quot;_-;_-@_-" sourceLinked="0"/>
        <c:tickLblPos val="none"/>
        <c:crossAx val="39237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>
        <c:manualLayout>
          <c:xMode val="edge"/>
          <c:yMode val="edge"/>
          <c:x val="0.46085952463021684"/>
          <c:y val="1.7636929230085568E-2"/>
        </c:manualLayout>
      </c:layout>
    </c:title>
    <c:view3D>
      <c:rotX val="40"/>
      <c:rotY val="100"/>
      <c:perspective val="0"/>
    </c:view3D>
    <c:plotArea>
      <c:layout>
        <c:manualLayout>
          <c:layoutTarget val="inner"/>
          <c:xMode val="edge"/>
          <c:yMode val="edge"/>
          <c:x val="0.1357895181636988"/>
          <c:y val="0.1018062943986616"/>
          <c:w val="0.77048205470047493"/>
          <c:h val="0.8543948548200527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Sposób głosowania</c:v>
                </c:pt>
              </c:strCache>
            </c:strRef>
          </c:tx>
          <c:explosion val="25"/>
          <c:dPt>
            <c:idx val="1"/>
            <c:explosion val="0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3200" b="1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Percent val="1"/>
          </c:dLbls>
          <c:cat>
            <c:strRef>
              <c:f>Arkusz1!$A$2:$A$3</c:f>
              <c:strCache>
                <c:ptCount val="2"/>
                <c:pt idx="0">
                  <c:v>na papierze</c:v>
                </c:pt>
                <c:pt idx="1">
                  <c:v>elektronicznie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179</c:v>
                </c:pt>
                <c:pt idx="1">
                  <c:v>15213</c:v>
                </c:pt>
              </c:numCache>
            </c:numRef>
          </c:val>
        </c:ser>
      </c:pie3DChart>
    </c:plotArea>
    <c:legend>
      <c:legendPos val="l"/>
      <c:layout>
        <c:manualLayout>
          <c:xMode val="edge"/>
          <c:yMode val="edge"/>
          <c:x val="2.562630742832955E-2"/>
          <c:y val="0.19344950950869039"/>
          <c:w val="0.1933467506459397"/>
          <c:h val="0.1631721475391623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rotY val="310"/>
      <c:perspective val="30"/>
    </c:view3D>
    <c:plotArea>
      <c:layout>
        <c:manualLayout>
          <c:layoutTarget val="inner"/>
          <c:xMode val="edge"/>
          <c:yMode val="edge"/>
          <c:x val="9.4881543754121223E-4"/>
          <c:y val="0.11312512895392621"/>
          <c:w val="0.97308087907812213"/>
          <c:h val="0.8462189939094660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Karty ważne i nieważne</c:v>
                </c:pt>
              </c:strCache>
            </c:strRef>
          </c:tx>
          <c:explosion val="25"/>
          <c:dLbls>
            <c:dLbl>
              <c:idx val="0"/>
              <c:layout/>
              <c:numFmt formatCode="0.0%" sourceLinked="0"/>
              <c:spPr/>
              <c:txPr>
                <a:bodyPr/>
                <a:lstStyle/>
                <a:p>
                  <a:pPr>
                    <a:defRPr sz="40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Percent val="1"/>
            </c:dLbl>
            <c:dLbl>
              <c:idx val="1"/>
              <c:layout>
                <c:manualLayout>
                  <c:x val="-8.5335796088916796E-2"/>
                  <c:y val="1.574725824114784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3200" b="1"/>
                  </a:pPr>
                  <a:endParaRPr lang="pl-PL"/>
                </a:p>
              </c:txPr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4000" b="1"/>
                </a:pPr>
                <a:endParaRPr lang="pl-PL"/>
              </a:p>
            </c:txPr>
            <c:showPercent val="1"/>
            <c:separator>
</c:separator>
            <c:showLeaderLines val="1"/>
          </c:dLbls>
          <c:cat>
            <c:strRef>
              <c:f>Arkusz1!$A$2:$A$3</c:f>
              <c:strCache>
                <c:ptCount val="2"/>
                <c:pt idx="0">
                  <c:v>ważne</c:v>
                </c:pt>
                <c:pt idx="1">
                  <c:v>nieważne</c:v>
                </c:pt>
              </c:strCache>
            </c:strRef>
          </c:cat>
          <c:val>
            <c:numRef>
              <c:f>Arkusz1!$B$2:$B$3</c:f>
              <c:numCache>
                <c:formatCode>#,##0</c:formatCode>
                <c:ptCount val="2"/>
                <c:pt idx="0">
                  <c:v>34405</c:v>
                </c:pt>
                <c:pt idx="1">
                  <c:v>1895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913" cy="495611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3271" y="2"/>
            <a:ext cx="2887913" cy="495611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r">
              <a:defRPr sz="1200"/>
            </a:lvl1pPr>
          </a:lstStyle>
          <a:p>
            <a:fld id="{317CAAB2-DD60-481A-9474-ABCE02A0C1E8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7827"/>
            <a:ext cx="2887913" cy="497212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3271" y="9427827"/>
            <a:ext cx="2887913" cy="497212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r">
              <a:defRPr sz="1200"/>
            </a:lvl1pPr>
          </a:lstStyle>
          <a:p>
            <a:fld id="{66084FA2-F181-4456-B62B-BCE6F2287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7911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887186" cy="496334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225" y="742950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2" tIns="45895" rIns="91792" bIns="4589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9"/>
          </a:xfrm>
          <a:prstGeom prst="rect">
            <a:avLst/>
          </a:prstGeom>
        </p:spPr>
        <p:txBody>
          <a:bodyPr vert="horz" lIns="91792" tIns="45895" rIns="91792" bIns="45895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887186" cy="496334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l">
              <a:defRPr sz="1200"/>
            </a:lvl1pPr>
          </a:lstStyle>
          <a:p>
            <a:r>
              <a:rPr lang="pl-PL" dirty="0" smtClean="0"/>
              <a:t>Perspektywy rozwoju Torunia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4014" y="9428585"/>
            <a:ext cx="2887186" cy="496334"/>
          </a:xfrm>
          <a:prstGeom prst="rect">
            <a:avLst/>
          </a:prstGeom>
        </p:spPr>
        <p:txBody>
          <a:bodyPr vert="horz" lIns="91792" tIns="45895" rIns="91792" bIns="45895" rtlCol="0" anchor="b"/>
          <a:lstStyle>
            <a:lvl1pPr algn="r">
              <a:defRPr sz="1200"/>
            </a:lvl1pPr>
          </a:lstStyle>
          <a:p>
            <a:fld id="{304D4339-BB9A-49A1-AEED-490F1675B5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773271" y="1"/>
            <a:ext cx="2887913" cy="496729"/>
          </a:xfrm>
          <a:prstGeom prst="rect">
            <a:avLst/>
          </a:prstGeom>
        </p:spPr>
        <p:txBody>
          <a:bodyPr vert="horz" lIns="91792" tIns="45895" rIns="91792" bIns="45895" rtlCol="0"/>
          <a:lstStyle>
            <a:lvl1pPr algn="r">
              <a:defRPr sz="1200"/>
            </a:lvl1pPr>
          </a:lstStyle>
          <a:p>
            <a:fld id="{CD1CCC14-BF26-406C-8AFA-0CA71AE5AD6D}" type="datetimeFigureOut">
              <a:rPr lang="pl-PL" smtClean="0"/>
              <a:pPr/>
              <a:t>2021-11-04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393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88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88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86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4339-BB9A-49A1-AEED-490F1675B5A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0698-3BF4-44C3-B69D-8C64D85763FD}" type="datetimeFigureOut">
              <a:rPr lang="pl-PL" smtClean="0"/>
              <a:pPr/>
              <a:t>2021-11-04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69C7-4727-45E6-952B-12113DC967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843808" y="386789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spc="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BUDŻET OBYWATELSKI W TORUNIU NA ROK 2022</a:t>
            </a:r>
          </a:p>
          <a:p>
            <a:pPr algn="r"/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Wyniki głosowania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43808" y="4613852"/>
            <a:ext cx="604867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listopada 2021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4" y="4060511"/>
            <a:ext cx="601066" cy="7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0" name="Picture 2" descr="https://www.torun.pl/sites/default/files/ban_bo_540_202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594" y="915566"/>
            <a:ext cx="486054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179512" y="105958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Głosujący</a:t>
            </a:r>
            <a:endParaRPr lang="pl-PL" sz="1600" b="1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4499992" y="915566"/>
            <a:ext cx="3960000" cy="7919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 smtClean="0"/>
              <a:t>8 803</a:t>
            </a:r>
            <a:endParaRPr lang="pl-PL" sz="54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51520" y="235572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Złożone karty</a:t>
            </a:r>
            <a:endParaRPr lang="pl-PL" sz="1600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4499992" y="2211710"/>
            <a:ext cx="3960000" cy="792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 smtClean="0"/>
              <a:t>15 392</a:t>
            </a:r>
            <a:endParaRPr lang="pl-PL" sz="54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51520" y="36518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Oddane </a:t>
            </a:r>
            <a:r>
              <a:rPr lang="pl-PL" sz="2800" b="1" dirty="0" smtClean="0"/>
              <a:t>głosy ważne</a:t>
            </a:r>
            <a:endParaRPr lang="pl-PL" sz="1600" b="1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4499992" y="3507854"/>
            <a:ext cx="3960000" cy="792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 smtClean="0"/>
              <a:t>34 405</a:t>
            </a:r>
            <a:endParaRPr lang="pl-PL" sz="5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Głosowanie.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2" name="Wykres 11"/>
          <p:cNvGraphicFramePr/>
          <p:nvPr/>
        </p:nvGraphicFramePr>
        <p:xfrm>
          <a:off x="395536" y="627534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Głosowanie.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/>
        </p:nvGraphicFramePr>
        <p:xfrm>
          <a:off x="107504" y="555526"/>
          <a:ext cx="88924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716016" y="699542"/>
            <a:ext cx="331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Głosy ważne i głosy nieważne</a:t>
            </a:r>
            <a:endParaRPr lang="pl-PL" sz="20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Głosowanie.</a:t>
            </a:r>
            <a:endParaRPr lang="pl-PL" sz="20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179512" y="2355726"/>
            <a:ext cx="2160240" cy="13681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Bez wpływu </a:t>
            </a:r>
          </a:p>
          <a:p>
            <a:pPr algn="ctr"/>
            <a:r>
              <a:rPr lang="pl-PL" sz="2000" b="1" dirty="0" smtClean="0"/>
              <a:t>na wynik głosowania</a:t>
            </a:r>
            <a:endParaRPr lang="pl-PL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Udział grup wiekowych w głosowaniu.</a:t>
            </a:r>
            <a:endParaRPr lang="pl-PL" sz="2000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Bydgoskie.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B0536</a:t>
            </a:r>
            <a:r>
              <a:rPr lang="pl-PL" dirty="0" smtClean="0"/>
              <a:t> - Nowe życie fontanny przed Wydziałem Matematyki i Informatyki</a:t>
            </a:r>
          </a:p>
          <a:p>
            <a:endParaRPr lang="pl-PL" dirty="0" smtClean="0"/>
          </a:p>
          <a:p>
            <a:r>
              <a:rPr lang="pl-PL" b="1" dirty="0" smtClean="0"/>
              <a:t>B0540</a:t>
            </a:r>
            <a:r>
              <a:rPr lang="pl-PL" dirty="0" smtClean="0"/>
              <a:t> - Rewitalizacja Miejsca Grillowego przy </a:t>
            </a:r>
            <a:r>
              <a:rPr lang="pl-PL" dirty="0" err="1" smtClean="0"/>
              <a:t>Martówce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B0532</a:t>
            </a:r>
            <a:r>
              <a:rPr lang="pl-PL" dirty="0" smtClean="0"/>
              <a:t> - </a:t>
            </a:r>
            <a:r>
              <a:rPr lang="pl-PL" dirty="0" err="1" smtClean="0"/>
              <a:t>uwalniamybydgoskie.pl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B0531</a:t>
            </a:r>
            <a:r>
              <a:rPr lang="pl-PL" dirty="0" smtClean="0"/>
              <a:t> - Rekultywacja </a:t>
            </a:r>
            <a:r>
              <a:rPr lang="pl-PL" dirty="0" err="1" smtClean="0"/>
              <a:t>zieleni</a:t>
            </a:r>
            <a:r>
              <a:rPr lang="pl-PL" dirty="0" smtClean="0"/>
              <a:t> wzdłuż Bydgoskiej oraz Chopina</a:t>
            </a:r>
          </a:p>
          <a:p>
            <a:endParaRPr lang="pl-PL" dirty="0" smtClean="0"/>
          </a:p>
          <a:p>
            <a:r>
              <a:rPr lang="pl-PL" b="1" dirty="0" smtClean="0"/>
              <a:t>B0543</a:t>
            </a:r>
            <a:r>
              <a:rPr lang="pl-PL" dirty="0" smtClean="0"/>
              <a:t> - Rododendrony i azalie w Parku Miejskimi</a:t>
            </a:r>
          </a:p>
          <a:p>
            <a:endParaRPr lang="pl-PL" dirty="0" smtClean="0"/>
          </a:p>
          <a:p>
            <a:r>
              <a:rPr lang="pl-PL" b="1" dirty="0" smtClean="0"/>
              <a:t>B0542</a:t>
            </a:r>
            <a:r>
              <a:rPr lang="pl-PL" dirty="0" smtClean="0"/>
              <a:t> - Wymiana zniszczonej nawierzchni chodnika ogólnodostępnego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Chełmińskie.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CH0513</a:t>
            </a:r>
            <a:r>
              <a:rPr lang="pl-PL" dirty="0" smtClean="0"/>
              <a:t> - Zielone ławeczki przy SP5</a:t>
            </a:r>
          </a:p>
          <a:p>
            <a:endParaRPr lang="pl-PL" dirty="0" smtClean="0"/>
          </a:p>
          <a:p>
            <a:r>
              <a:rPr lang="pl-PL" b="1" dirty="0" smtClean="0"/>
              <a:t>CH0491</a:t>
            </a:r>
            <a:r>
              <a:rPr lang="pl-PL" dirty="0" smtClean="0"/>
              <a:t> - Dość monotonii! Twórzmy roślinne dywany rozweselające betonowe </a:t>
            </a:r>
          </a:p>
          <a:p>
            <a:r>
              <a:rPr lang="pl-PL" dirty="0" smtClean="0"/>
              <a:t>                 otoczenie</a:t>
            </a:r>
          </a:p>
          <a:p>
            <a:endParaRPr lang="pl-PL" dirty="0" smtClean="0"/>
          </a:p>
          <a:p>
            <a:r>
              <a:rPr lang="pl-PL" b="1" dirty="0" smtClean="0"/>
              <a:t>CH0515</a:t>
            </a:r>
            <a:r>
              <a:rPr lang="pl-PL" dirty="0" smtClean="0"/>
              <a:t> - Mini siłownia zewnętrzna na Cyplu (na końcu ulicy Osiedlowej)</a:t>
            </a:r>
          </a:p>
          <a:p>
            <a:endParaRPr lang="pl-PL" dirty="0" smtClean="0"/>
          </a:p>
          <a:p>
            <a:r>
              <a:rPr lang="pl-PL" b="1" dirty="0" smtClean="0"/>
              <a:t>CH0506</a:t>
            </a:r>
            <a:r>
              <a:rPr lang="pl-PL" dirty="0" smtClean="0"/>
              <a:t> - </a:t>
            </a:r>
            <a:r>
              <a:rPr lang="pl-PL" dirty="0" err="1" smtClean="0"/>
              <a:t>MiniPark</a:t>
            </a:r>
            <a:r>
              <a:rPr lang="pl-PL" dirty="0" smtClean="0"/>
              <a:t> kieszonkowy przy ul. kpt. Jana Drzewieckiego 4A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Czerniewice.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CZ0087</a:t>
            </a:r>
            <a:r>
              <a:rPr lang="pl-PL" dirty="0" smtClean="0"/>
              <a:t> - Plenerowa estrada na terenie rekreacyjno-kulturalnym w Toruniu – </a:t>
            </a:r>
          </a:p>
          <a:p>
            <a:r>
              <a:rPr lang="pl-PL" dirty="0" smtClean="0"/>
              <a:t>                Czerniewicach</a:t>
            </a:r>
          </a:p>
          <a:p>
            <a:endParaRPr lang="pl-PL" dirty="0" smtClean="0"/>
          </a:p>
          <a:p>
            <a:r>
              <a:rPr lang="pl-PL" b="1" dirty="0" smtClean="0"/>
              <a:t>CZ0091</a:t>
            </a:r>
            <a:r>
              <a:rPr lang="pl-PL" dirty="0" smtClean="0"/>
              <a:t> - </a:t>
            </a:r>
            <a:r>
              <a:rPr lang="pl-PL" dirty="0" err="1" smtClean="0"/>
              <a:t>Tyrolka</a:t>
            </a:r>
            <a:r>
              <a:rPr lang="pl-PL" dirty="0" smtClean="0"/>
              <a:t> na placu rekreacyjno-sportowym przy ul. Solankowej</a:t>
            </a:r>
          </a:p>
          <a:p>
            <a:endParaRPr lang="pl-PL" dirty="0" smtClean="0"/>
          </a:p>
          <a:p>
            <a:r>
              <a:rPr lang="pl-PL" b="1" dirty="0" smtClean="0"/>
              <a:t>CZ0089</a:t>
            </a:r>
            <a:r>
              <a:rPr lang="pl-PL" dirty="0" smtClean="0"/>
              <a:t> - Festyn parafialny "Tu są moje Czerniewice”</a:t>
            </a:r>
          </a:p>
          <a:p>
            <a:endParaRPr lang="pl-PL" dirty="0" smtClean="0"/>
          </a:p>
          <a:p>
            <a:r>
              <a:rPr lang="pl-PL" b="1" dirty="0" smtClean="0"/>
              <a:t>CZ0090</a:t>
            </a:r>
            <a:r>
              <a:rPr lang="pl-PL" dirty="0" smtClean="0"/>
              <a:t> - Rewitalizacja i modernizacja boiska wielofunkcyjnego przy </a:t>
            </a:r>
          </a:p>
          <a:p>
            <a:r>
              <a:rPr lang="pl-PL" dirty="0" smtClean="0"/>
              <a:t>                ul. Zdrojowa/Włocławska</a:t>
            </a:r>
            <a:endParaRPr lang="pl-PL" sz="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Grębocin-Bielawy.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GB0096</a:t>
            </a:r>
            <a:r>
              <a:rPr lang="pl-PL" dirty="0" smtClean="0"/>
              <a:t> - Zrelaksuj się z nami olimpijczykami</a:t>
            </a:r>
          </a:p>
          <a:p>
            <a:endParaRPr lang="pl-PL" dirty="0" smtClean="0"/>
          </a:p>
          <a:p>
            <a:r>
              <a:rPr lang="pl-PL" b="1" dirty="0" smtClean="0"/>
              <a:t>GB0094</a:t>
            </a:r>
            <a:r>
              <a:rPr lang="pl-PL" dirty="0" smtClean="0"/>
              <a:t> - Więcej zabawy! - III etap </a:t>
            </a:r>
            <a:r>
              <a:rPr lang="pl-PL" dirty="0" err="1" smtClean="0"/>
              <a:t>rewitalizacji</a:t>
            </a:r>
            <a:r>
              <a:rPr lang="pl-PL" dirty="0" smtClean="0"/>
              <a:t> parku "Szczecińska - Koszalińska-</a:t>
            </a:r>
          </a:p>
          <a:p>
            <a:r>
              <a:rPr lang="pl-PL" dirty="0" smtClean="0"/>
              <a:t>                 Krynicka”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</a:t>
            </a:r>
            <a:r>
              <a:rPr lang="pl-PL" sz="2000" dirty="0" err="1" smtClean="0"/>
              <a:t>Jakubskie-Mokre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JM0799</a:t>
            </a:r>
            <a:r>
              <a:rPr lang="pl-PL" dirty="0" smtClean="0"/>
              <a:t> - Lipowa/</a:t>
            </a:r>
            <a:r>
              <a:rPr lang="pl-PL" dirty="0" err="1" smtClean="0"/>
              <a:t>Lindenstrasse</a:t>
            </a:r>
            <a:r>
              <a:rPr lang="pl-PL" dirty="0" smtClean="0"/>
              <a:t>. Rewaloryzacja alei drzew i </a:t>
            </a:r>
            <a:r>
              <a:rPr lang="pl-PL" dirty="0" err="1" smtClean="0"/>
              <a:t>zieleni</a:t>
            </a:r>
            <a:r>
              <a:rPr lang="pl-PL" dirty="0" smtClean="0"/>
              <a:t> wzdłuż ul. Kościuszki</a:t>
            </a:r>
          </a:p>
          <a:p>
            <a:endParaRPr lang="pl-PL" sz="1000" b="1" dirty="0" smtClean="0"/>
          </a:p>
          <a:p>
            <a:r>
              <a:rPr lang="pl-PL" b="1" dirty="0" smtClean="0"/>
              <a:t>JM0671</a:t>
            </a:r>
            <a:r>
              <a:rPr lang="pl-PL" dirty="0" smtClean="0"/>
              <a:t> - Zazieleniamy narożnik ul. Kościuszki/Grudziądzkiej. Koniec klepisk i aut </a:t>
            </a:r>
          </a:p>
          <a:p>
            <a:r>
              <a:rPr lang="pl-PL" dirty="0" smtClean="0"/>
              <a:t>                 na chodnikach</a:t>
            </a:r>
          </a:p>
          <a:p>
            <a:endParaRPr lang="pl-PL" sz="1000" b="1" dirty="0" smtClean="0"/>
          </a:p>
          <a:p>
            <a:r>
              <a:rPr lang="pl-PL" b="1" dirty="0" smtClean="0"/>
              <a:t>JM0672</a:t>
            </a:r>
            <a:r>
              <a:rPr lang="pl-PL" dirty="0" smtClean="0"/>
              <a:t> - Rekultywacja </a:t>
            </a:r>
            <a:r>
              <a:rPr lang="pl-PL" dirty="0" err="1" smtClean="0"/>
              <a:t>zieleni</a:t>
            </a:r>
            <a:r>
              <a:rPr lang="pl-PL" dirty="0" smtClean="0"/>
              <a:t> wzdłuż ul. Targowej</a:t>
            </a:r>
          </a:p>
          <a:p>
            <a:endParaRPr lang="pl-PL" sz="1000" b="1" dirty="0" smtClean="0"/>
          </a:p>
          <a:p>
            <a:r>
              <a:rPr lang="pl-PL" b="1" dirty="0" smtClean="0"/>
              <a:t>JM0663</a:t>
            </a:r>
            <a:r>
              <a:rPr lang="pl-PL" dirty="0" smtClean="0"/>
              <a:t> - Miejska Pasieka Pokazowa</a:t>
            </a:r>
          </a:p>
          <a:p>
            <a:endParaRPr lang="pl-PL" sz="1000" b="1" dirty="0" smtClean="0"/>
          </a:p>
          <a:p>
            <a:r>
              <a:rPr lang="pl-PL" b="1" dirty="0" smtClean="0"/>
              <a:t>JM0674</a:t>
            </a:r>
            <a:r>
              <a:rPr lang="pl-PL" dirty="0" smtClean="0"/>
              <a:t> - Chodnik do osiedla Piernikowego</a:t>
            </a:r>
          </a:p>
          <a:p>
            <a:endParaRPr lang="pl-PL" sz="1000" b="1" dirty="0" smtClean="0"/>
          </a:p>
          <a:p>
            <a:r>
              <a:rPr lang="pl-PL" b="1" dirty="0" smtClean="0"/>
              <a:t>JM0677</a:t>
            </a:r>
            <a:r>
              <a:rPr lang="pl-PL" dirty="0" smtClean="0"/>
              <a:t> - Zielona kładka nad trasą Prezydenta Raczkiewicza</a:t>
            </a:r>
          </a:p>
          <a:p>
            <a:endParaRPr lang="pl-PL" sz="1000" dirty="0" smtClean="0"/>
          </a:p>
          <a:p>
            <a:r>
              <a:rPr lang="pl-PL" b="1" dirty="0" smtClean="0"/>
              <a:t>JM0667</a:t>
            </a:r>
            <a:r>
              <a:rPr lang="pl-PL" dirty="0" smtClean="0"/>
              <a:t> - Sportowe ferie i wakacje na osiedlu </a:t>
            </a:r>
            <a:r>
              <a:rPr lang="pl-PL" dirty="0" err="1" smtClean="0"/>
              <a:t>Jakubskie-Mokre</a:t>
            </a:r>
            <a:endParaRPr lang="pl-PL" dirty="0" smtClean="0"/>
          </a:p>
          <a:p>
            <a:endParaRPr lang="pl-PL" sz="1000" dirty="0" smtClean="0"/>
          </a:p>
          <a:p>
            <a:r>
              <a:rPr lang="pl-PL" b="1" dirty="0" smtClean="0"/>
              <a:t>JM0668</a:t>
            </a:r>
            <a:r>
              <a:rPr lang="pl-PL" dirty="0" smtClean="0"/>
              <a:t> - Festyn sąsiedzki - spotkajmy się </a:t>
            </a:r>
            <a:r>
              <a:rPr lang="pl-PL" dirty="0" err="1" smtClean="0"/>
              <a:t>po</a:t>
            </a:r>
            <a:r>
              <a:rPr lang="pl-PL" dirty="0" smtClean="0"/>
              <a:t> pandemii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</a:t>
            </a:r>
            <a:r>
              <a:rPr lang="pl-PL" sz="2000" dirty="0" err="1" smtClean="0"/>
              <a:t>Kaszczorek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K0105</a:t>
            </a:r>
            <a:r>
              <a:rPr lang="pl-PL" dirty="0" smtClean="0"/>
              <a:t> - Zagospodarowanie działki na której jest m.in. plac zabaw </a:t>
            </a:r>
          </a:p>
          <a:p>
            <a:r>
              <a:rPr lang="pl-PL" dirty="0" smtClean="0"/>
              <a:t>              i tor </a:t>
            </a:r>
            <a:r>
              <a:rPr lang="pl-PL" dirty="0" err="1" smtClean="0"/>
              <a:t>speedrowerowy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K0112</a:t>
            </a:r>
            <a:r>
              <a:rPr lang="pl-PL" dirty="0" smtClean="0"/>
              <a:t> - Monitoring </a:t>
            </a:r>
            <a:r>
              <a:rPr lang="pl-PL" dirty="0" err="1" smtClean="0"/>
              <a:t>miejski</a:t>
            </a:r>
            <a:r>
              <a:rPr lang="pl-PL" dirty="0" smtClean="0"/>
              <a:t> "</a:t>
            </a:r>
            <a:r>
              <a:rPr lang="pl-PL" dirty="0" err="1" smtClean="0"/>
              <a:t>Kaszczorek</a:t>
            </a:r>
            <a:r>
              <a:rPr lang="pl-PL" dirty="0" smtClean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Pieniądze.</a:t>
            </a:r>
            <a:endParaRPr lang="pl-PL" sz="2000" dirty="0"/>
          </a:p>
        </p:txBody>
      </p:sp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6977758"/>
              </p:ext>
            </p:extLst>
          </p:nvPr>
        </p:nvGraphicFramePr>
        <p:xfrm>
          <a:off x="1187624" y="987574"/>
          <a:ext cx="6768752" cy="3172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4663"/>
                <a:gridCol w="2744089"/>
              </a:tblGrid>
              <a:tr h="1057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PULA </a:t>
                      </a:r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 rok 2022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7 220 000</a:t>
                      </a:r>
                      <a:endParaRPr lang="pl-PL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</a:tr>
              <a:tr h="1057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pule lokalne (13)</a:t>
                      </a:r>
                      <a:endParaRPr lang="pl-PL" sz="28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5 054 000</a:t>
                      </a:r>
                      <a:endParaRPr lang="pl-PL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</a:tr>
              <a:tr h="1057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pula </a:t>
                      </a:r>
                      <a:r>
                        <a:rPr lang="pl-PL" sz="2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ogólnomiejska</a:t>
                      </a:r>
                      <a:endParaRPr lang="pl-PL" sz="28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2 166 000</a:t>
                      </a:r>
                      <a:endParaRPr lang="pl-PL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</a:t>
            </a:r>
            <a:r>
              <a:rPr lang="pl-PL" sz="2000" dirty="0" err="1" smtClean="0"/>
              <a:t>Podgórz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P0183</a:t>
            </a:r>
            <a:r>
              <a:rPr lang="pl-PL" dirty="0" smtClean="0"/>
              <a:t> - Święto Dzielnicy "</a:t>
            </a:r>
            <a:r>
              <a:rPr lang="pl-PL" dirty="0" err="1" smtClean="0"/>
              <a:t>Podgórz</a:t>
            </a:r>
            <a:r>
              <a:rPr lang="pl-PL" dirty="0" smtClean="0"/>
              <a:t>"</a:t>
            </a:r>
          </a:p>
          <a:p>
            <a:endParaRPr lang="pl-PL" dirty="0" smtClean="0"/>
          </a:p>
          <a:p>
            <a:r>
              <a:rPr lang="pl-PL" b="1" dirty="0" smtClean="0"/>
              <a:t>P0189</a:t>
            </a:r>
            <a:r>
              <a:rPr lang="pl-PL" dirty="0" smtClean="0"/>
              <a:t> - </a:t>
            </a:r>
            <a:r>
              <a:rPr lang="pl-PL" dirty="0" err="1" smtClean="0"/>
              <a:t>Jump&amp;fun</a:t>
            </a:r>
            <a:r>
              <a:rPr lang="pl-PL" dirty="0" smtClean="0"/>
              <a:t>! - trampoliny ziemne przy ul. Szubińskiej</a:t>
            </a:r>
          </a:p>
          <a:p>
            <a:endParaRPr lang="pl-PL" dirty="0" smtClean="0"/>
          </a:p>
          <a:p>
            <a:r>
              <a:rPr lang="pl-PL" b="1" dirty="0" smtClean="0"/>
              <a:t>P0174</a:t>
            </a:r>
            <a:r>
              <a:rPr lang="pl-PL" dirty="0" smtClean="0"/>
              <a:t> - Uroczy zakątek</a:t>
            </a:r>
          </a:p>
          <a:p>
            <a:endParaRPr lang="pl-PL" dirty="0" smtClean="0"/>
          </a:p>
          <a:p>
            <a:r>
              <a:rPr lang="pl-PL" b="1" dirty="0" smtClean="0"/>
              <a:t>P0188</a:t>
            </a:r>
            <a:r>
              <a:rPr lang="pl-PL" dirty="0" smtClean="0"/>
              <a:t> - Zielona scena na Podgórzu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Rubinkowo.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R0134</a:t>
            </a:r>
            <a:r>
              <a:rPr lang="pl-PL" dirty="0" smtClean="0"/>
              <a:t> - Graj i baw się - stoły do gier typu </a:t>
            </a:r>
            <a:r>
              <a:rPr lang="pl-PL" dirty="0" err="1" smtClean="0"/>
              <a:t>piłkarzyki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R0132</a:t>
            </a:r>
            <a:r>
              <a:rPr lang="pl-PL" dirty="0" smtClean="0"/>
              <a:t> - Słoneczna Promenada - remont promenady przy ul. Piskorskiej 7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</a:t>
            </a:r>
            <a:r>
              <a:rPr lang="pl-PL" sz="2000" dirty="0" err="1" smtClean="0"/>
              <a:t>Rudak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RU0091</a:t>
            </a:r>
            <a:r>
              <a:rPr lang="pl-PL" dirty="0" smtClean="0"/>
              <a:t> - Fantastyczny Dom Kultury</a:t>
            </a:r>
          </a:p>
          <a:p>
            <a:endParaRPr lang="pl-PL" dirty="0" smtClean="0"/>
          </a:p>
          <a:p>
            <a:r>
              <a:rPr lang="pl-PL" b="1" dirty="0" smtClean="0"/>
              <a:t>RU0082</a:t>
            </a:r>
            <a:r>
              <a:rPr lang="pl-PL" dirty="0" smtClean="0"/>
              <a:t> - Baw się! Budowa kolorowego placu zabaw dla najmłodszych przy SP 17</a:t>
            </a:r>
          </a:p>
          <a:p>
            <a:endParaRPr lang="pl-PL" dirty="0" smtClean="0"/>
          </a:p>
          <a:p>
            <a:r>
              <a:rPr lang="pl-PL" b="1" dirty="0" smtClean="0"/>
              <a:t>RU0078</a:t>
            </a:r>
            <a:r>
              <a:rPr lang="pl-PL" dirty="0" smtClean="0"/>
              <a:t> - Dziecięca siłownia pod chmurą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Skarpa.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SK0354</a:t>
            </a:r>
            <a:r>
              <a:rPr lang="pl-PL" dirty="0" smtClean="0"/>
              <a:t> - Ogród sensoryczny - rewitalizacja terenu Przedszkola Miejskiego Nr 13</a:t>
            </a:r>
          </a:p>
          <a:p>
            <a:endParaRPr lang="pl-PL" dirty="0" smtClean="0"/>
          </a:p>
          <a:p>
            <a:r>
              <a:rPr lang="pl-PL" b="1" dirty="0" smtClean="0"/>
              <a:t>SK0356</a:t>
            </a:r>
            <a:r>
              <a:rPr lang="pl-PL" dirty="0" smtClean="0"/>
              <a:t> - Rewitalizacja basenu przy ul. Stefana Srebrnego 4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Staromiejskie.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SM0434</a:t>
            </a:r>
            <a:r>
              <a:rPr lang="pl-PL" dirty="0" smtClean="0"/>
              <a:t> - </a:t>
            </a:r>
            <a:r>
              <a:rPr lang="pl-PL" dirty="0" err="1" smtClean="0"/>
              <a:t>Ekoszkoła</a:t>
            </a:r>
            <a:r>
              <a:rPr lang="pl-PL" dirty="0" smtClean="0"/>
              <a:t> - Szkoła Podstawowa Nr 24 w Toruniu</a:t>
            </a:r>
          </a:p>
          <a:p>
            <a:endParaRPr lang="pl-PL" dirty="0" smtClean="0"/>
          </a:p>
          <a:p>
            <a:r>
              <a:rPr lang="pl-PL" b="1" dirty="0" smtClean="0"/>
              <a:t>SM0439</a:t>
            </a:r>
            <a:r>
              <a:rPr lang="pl-PL" dirty="0" smtClean="0"/>
              <a:t> - Nasadzenia lip na Rynku Nowomiejskim w systemie bezinwazyjnym</a:t>
            </a:r>
          </a:p>
          <a:p>
            <a:endParaRPr lang="pl-PL" dirty="0" smtClean="0"/>
          </a:p>
          <a:p>
            <a:r>
              <a:rPr lang="pl-PL" b="1" dirty="0" smtClean="0"/>
              <a:t>SM0430</a:t>
            </a:r>
            <a:r>
              <a:rPr lang="pl-PL" dirty="0" smtClean="0"/>
              <a:t> - Róże na Legionów, ciąg dalszy. Kończymy upiększać ulicę!</a:t>
            </a:r>
          </a:p>
          <a:p>
            <a:endParaRPr lang="pl-PL" dirty="0" smtClean="0"/>
          </a:p>
          <a:p>
            <a:r>
              <a:rPr lang="pl-PL" b="1" dirty="0" smtClean="0"/>
              <a:t>SM0429</a:t>
            </a:r>
            <a:r>
              <a:rPr lang="pl-PL" dirty="0" smtClean="0"/>
              <a:t> - Rewaloryzacja alei </a:t>
            </a:r>
            <a:r>
              <a:rPr lang="pl-PL" dirty="0" err="1" smtClean="0"/>
              <a:t>robiniowej</a:t>
            </a:r>
            <a:r>
              <a:rPr lang="pl-PL" dirty="0" smtClean="0"/>
              <a:t> przy ul. Dekerta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Stawki.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ST0133</a:t>
            </a:r>
            <a:r>
              <a:rPr lang="pl-PL" dirty="0" smtClean="0"/>
              <a:t> - Zielone i przyjazne Stawki, część pierwsza: Strzałowa</a:t>
            </a:r>
          </a:p>
          <a:p>
            <a:endParaRPr lang="pl-PL" dirty="0" smtClean="0"/>
          </a:p>
          <a:p>
            <a:r>
              <a:rPr lang="pl-PL" b="1" dirty="0" smtClean="0"/>
              <a:t>ST0138</a:t>
            </a:r>
            <a:r>
              <a:rPr lang="pl-PL" dirty="0" smtClean="0"/>
              <a:t> - </a:t>
            </a:r>
            <a:r>
              <a:rPr lang="pl-PL" dirty="0" err="1" smtClean="0"/>
              <a:t>Jump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! Rozbudowa placu zabaw przy ul. Strzałowej i ul. Artyleryjskiej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Wrzosy.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W0449</a:t>
            </a:r>
            <a:r>
              <a:rPr lang="pl-PL" dirty="0" smtClean="0"/>
              <a:t> - Budowa istotnie brakującej ścieżki </a:t>
            </a:r>
            <a:r>
              <a:rPr lang="pl-PL" dirty="0" err="1" smtClean="0"/>
              <a:t>pieszorowerowej</a:t>
            </a:r>
            <a:r>
              <a:rPr lang="pl-PL" dirty="0" smtClean="0"/>
              <a:t> łączącej centralny JAR </a:t>
            </a:r>
          </a:p>
          <a:p>
            <a:r>
              <a:rPr lang="pl-PL" dirty="0" smtClean="0"/>
              <a:t>                z ulicą Forteczną</a:t>
            </a:r>
          </a:p>
          <a:p>
            <a:endParaRPr lang="pl-PL" dirty="0" smtClean="0"/>
          </a:p>
          <a:p>
            <a:r>
              <a:rPr lang="pl-PL" b="1" dirty="0" smtClean="0"/>
              <a:t>W0454</a:t>
            </a:r>
            <a:r>
              <a:rPr lang="pl-PL" dirty="0" smtClean="0"/>
              <a:t> - Założenie monitoringu lokalnego nad Stawem Kapitana na osiedlu Jar</a:t>
            </a:r>
          </a:p>
          <a:p>
            <a:endParaRPr lang="pl-PL" dirty="0" smtClean="0"/>
          </a:p>
          <a:p>
            <a:r>
              <a:rPr lang="pl-PL" b="1" dirty="0" smtClean="0"/>
              <a:t>W0455</a:t>
            </a:r>
            <a:r>
              <a:rPr lang="pl-PL" dirty="0" smtClean="0"/>
              <a:t> - Cień i pszczeli pożytek. Sadzimy drzewa i róże pomarszczone </a:t>
            </a:r>
          </a:p>
          <a:p>
            <a:r>
              <a:rPr lang="pl-PL" dirty="0" smtClean="0"/>
              <a:t>                przy Szosie Chełmińskiej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Wybrane projekty, </a:t>
            </a:r>
            <a:r>
              <a:rPr lang="pl-PL" sz="2000" dirty="0" err="1" smtClean="0"/>
              <a:t>Ogólnomiejskie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7544" y="84355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O0790</a:t>
            </a:r>
            <a:r>
              <a:rPr lang="pl-PL" dirty="0" smtClean="0"/>
              <a:t> - Remont 10 wybiegów dla psów w Schronisku dla Bezdomnych Zwierząt</a:t>
            </a:r>
          </a:p>
          <a:p>
            <a:endParaRPr lang="pl-PL" dirty="0" smtClean="0"/>
          </a:p>
          <a:p>
            <a:r>
              <a:rPr lang="pl-PL" b="1" dirty="0" smtClean="0"/>
              <a:t>O0734</a:t>
            </a:r>
            <a:r>
              <a:rPr lang="pl-PL" dirty="0" smtClean="0"/>
              <a:t> - Toruń zwierzętom - doposażenie patrolu </a:t>
            </a:r>
            <a:r>
              <a:rPr lang="pl-PL" dirty="0" err="1" smtClean="0"/>
              <a:t>eko</a:t>
            </a:r>
            <a:r>
              <a:rPr lang="pl-PL" dirty="0" smtClean="0"/>
              <a:t> w sprzęt dla </a:t>
            </a:r>
            <a:r>
              <a:rPr lang="pl-PL" dirty="0" err="1" smtClean="0"/>
              <a:t>zwierząt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O0758</a:t>
            </a:r>
            <a:r>
              <a:rPr lang="pl-PL" dirty="0" smtClean="0"/>
              <a:t> - Pomoc kotom bezdomnym</a:t>
            </a:r>
          </a:p>
          <a:p>
            <a:endParaRPr lang="pl-PL" dirty="0" smtClean="0"/>
          </a:p>
          <a:p>
            <a:r>
              <a:rPr lang="pl-PL" b="1" dirty="0" smtClean="0"/>
              <a:t>O0774</a:t>
            </a:r>
            <a:r>
              <a:rPr lang="pl-PL" dirty="0" smtClean="0"/>
              <a:t> - STOP SMOG - sieć czujników zanieczyszczeń powietrza</a:t>
            </a:r>
          </a:p>
          <a:p>
            <a:endParaRPr lang="pl-PL" dirty="0" smtClean="0"/>
          </a:p>
          <a:p>
            <a:r>
              <a:rPr lang="pl-PL" b="1" dirty="0" smtClean="0"/>
              <a:t>O0728</a:t>
            </a:r>
            <a:r>
              <a:rPr lang="pl-PL" dirty="0" smtClean="0"/>
              <a:t> - Budowa parków kieszonkowych na terenie miasta Torunia</a:t>
            </a:r>
          </a:p>
          <a:p>
            <a:endParaRPr lang="pl-PL" dirty="0" smtClean="0"/>
          </a:p>
          <a:p>
            <a:r>
              <a:rPr lang="pl-PL" b="1" dirty="0" smtClean="0"/>
              <a:t>O0807</a:t>
            </a:r>
            <a:r>
              <a:rPr lang="pl-PL" dirty="0" smtClean="0"/>
              <a:t> - Tężnia na </a:t>
            </a:r>
            <a:r>
              <a:rPr lang="pl-PL" dirty="0" err="1" smtClean="0"/>
              <a:t>Rudaku</a:t>
            </a:r>
            <a:r>
              <a:rPr lang="pl-PL" dirty="0" smtClean="0"/>
              <a:t> - adaptacja placu przy Okólnej 169 na cele rekreacyjne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Toruniu, projekty z lat 2014-2022.</a:t>
            </a:r>
            <a:endParaRPr lang="pl-PL" sz="2000" dirty="0"/>
          </a:p>
        </p:txBody>
      </p:sp>
      <p:pic>
        <p:nvPicPr>
          <p:cNvPr id="10" name="Obraz 9" descr="D:\Documents\bp_mapka_proj_2014-2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55526"/>
            <a:ext cx="6611838" cy="413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zaokrąglony 7"/>
          <p:cNvSpPr/>
          <p:nvPr/>
        </p:nvSpPr>
        <p:spPr>
          <a:xfrm>
            <a:off x="251520" y="339502"/>
            <a:ext cx="180020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/>
              <a:t>446</a:t>
            </a:r>
            <a:br>
              <a:rPr lang="pl-PL" sz="4000" b="1" dirty="0" smtClean="0"/>
            </a:br>
            <a:r>
              <a:rPr lang="pl-PL" sz="4000" b="1" dirty="0" smtClean="0">
                <a:solidFill>
                  <a:srgbClr val="FFFF00"/>
                </a:solidFill>
              </a:rPr>
              <a:t>+52</a:t>
            </a:r>
            <a:endParaRPr lang="pl-PL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843808" y="386789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spc="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BUDŻET OBYWATELSKI W TORUNIU NA ROK 2022</a:t>
            </a:r>
          </a:p>
          <a:p>
            <a:pPr algn="r"/>
            <a:r>
              <a:rPr lang="pl-PL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www.torun.pl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/bo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43808" y="4613852"/>
            <a:ext cx="604867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listopada 2021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4" y="4060511"/>
            <a:ext cx="601066" cy="7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0" name="Picture 2" descr="https://www.torun.pl/sites/default/files/ban_bo_540_202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594" y="915566"/>
            <a:ext cx="486054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Pule lokalne.</a:t>
            </a:r>
            <a:endParaRPr lang="pl-PL" sz="2000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0" y="627534"/>
          <a:ext cx="9134475" cy="426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5076056" y="69954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Pule lokalne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467544" y="3003798"/>
            <a:ext cx="338437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111</a:t>
            </a:r>
          </a:p>
          <a:p>
            <a:pPr algn="ctr"/>
            <a:r>
              <a:rPr lang="pl-PL" sz="2400" dirty="0" smtClean="0"/>
              <a:t>na listach lokalnych</a:t>
            </a:r>
            <a:endParaRPr lang="pl-PL" sz="2400" dirty="0"/>
          </a:p>
        </p:txBody>
      </p:sp>
      <p:sp>
        <p:nvSpPr>
          <p:cNvPr id="12" name="Elipsa 11"/>
          <p:cNvSpPr/>
          <p:nvPr/>
        </p:nvSpPr>
        <p:spPr>
          <a:xfrm>
            <a:off x="5436096" y="3003798"/>
            <a:ext cx="338437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39</a:t>
            </a:r>
          </a:p>
          <a:p>
            <a:pPr algn="ctr"/>
            <a:r>
              <a:rPr lang="pl-PL" sz="2400" dirty="0" smtClean="0"/>
              <a:t>na liście </a:t>
            </a:r>
            <a:r>
              <a:rPr lang="pl-PL" sz="2400" dirty="0" err="1" smtClean="0"/>
              <a:t>ogólnomiejskiej</a:t>
            </a:r>
            <a:endParaRPr lang="pl-PL" sz="2400" dirty="0"/>
          </a:p>
        </p:txBody>
      </p:sp>
      <p:cxnSp>
        <p:nvCxnSpPr>
          <p:cNvPr id="13" name="Łącznik prosty ze strzałką 12"/>
          <p:cNvCxnSpPr>
            <a:endCxn id="11" idx="7"/>
          </p:cNvCxnSpPr>
          <p:nvPr/>
        </p:nvCxnSpPr>
        <p:spPr>
          <a:xfrm flipH="1">
            <a:off x="3356289" y="1779663"/>
            <a:ext cx="1255822" cy="1445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12" idx="1"/>
          </p:cNvCxnSpPr>
          <p:nvPr/>
        </p:nvCxnSpPr>
        <p:spPr>
          <a:xfrm>
            <a:off x="4612109" y="1779663"/>
            <a:ext cx="1319618" cy="1445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244018" y="1475527"/>
            <a:ext cx="736185" cy="73618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2106436" y="771550"/>
            <a:ext cx="5040560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150</a:t>
            </a:r>
          </a:p>
          <a:p>
            <a:pPr algn="ctr"/>
            <a:r>
              <a:rPr lang="pl-PL" sz="3500" b="1" dirty="0" smtClean="0"/>
              <a:t>projektów do głosowania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Projekty.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483768" y="91556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LICZBA</a:t>
            </a:r>
          </a:p>
          <a:p>
            <a:pPr algn="ctr"/>
            <a:r>
              <a:rPr lang="pl-PL" sz="4000" b="1" dirty="0" smtClean="0"/>
              <a:t>WYBRANYCH PROJEKTÓW</a:t>
            </a:r>
          </a:p>
          <a:p>
            <a:pPr algn="ctr"/>
            <a:endParaRPr lang="pl-PL" sz="2400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275856" y="3003798"/>
            <a:ext cx="2664296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b="1" dirty="0" smtClean="0"/>
              <a:t>52</a:t>
            </a:r>
            <a:endParaRPr lang="pl-PL" sz="6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Projekty.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xmlns="" val="2028766179"/>
              </p:ext>
            </p:extLst>
          </p:nvPr>
        </p:nvGraphicFramePr>
        <p:xfrm>
          <a:off x="0" y="483518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Projekty.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xmlns="" val="684676020"/>
              </p:ext>
            </p:extLst>
          </p:nvPr>
        </p:nvGraphicFramePr>
        <p:xfrm>
          <a:off x="0" y="555526"/>
          <a:ext cx="9144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Budżet obywatelski w Toruniu 2022. Projekty wybrane - tematyka.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xmlns="" val="2430113287"/>
              </p:ext>
            </p:extLst>
          </p:nvPr>
        </p:nvGraphicFramePr>
        <p:xfrm>
          <a:off x="0" y="555526"/>
          <a:ext cx="905949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rostokąt zaokrąglony 7"/>
          <p:cNvSpPr/>
          <p:nvPr/>
        </p:nvSpPr>
        <p:spPr>
          <a:xfrm rot="18900000">
            <a:off x="700683" y="500159"/>
            <a:ext cx="1513943" cy="10828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498 zadań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>
                <a:latin typeface="Corbel" pitchFamily="34" charset="0"/>
              </a:rPr>
              <a:t>Budżet obywatelski w Toruniu. Liczba wybranych projektów w edycjach 2014-2022.</a:t>
            </a:r>
            <a:endParaRPr lang="pl-PL" sz="20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2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3" descr="D:\b.oleszek\Moje dokumenty\Prezentacja prespektywy Torunia\linia_bi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15966"/>
            <a:ext cx="3019768" cy="78293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23478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>
                <a:latin typeface="Corbel" pitchFamily="34" charset="0"/>
              </a:rPr>
              <a:t>Budżet obywatelski w Toruniu. Liczba projektów / kwota łączna / średnia wartość.</a:t>
            </a:r>
            <a:endParaRPr lang="pl-PL" sz="2000" dirty="0">
              <a:latin typeface="Corbel" pitchFamily="34" charset="0"/>
            </a:endParaRPr>
          </a:p>
        </p:txBody>
      </p:sp>
      <p:pic>
        <p:nvPicPr>
          <p:cNvPr id="7" name="Picture 2" descr="D:\Documents\bp_ludziki_bia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94" y="4775120"/>
            <a:ext cx="652190" cy="336729"/>
          </a:xfrm>
          <a:prstGeom prst="rect">
            <a:avLst/>
          </a:prstGeom>
          <a:noFill/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="" xmlns:p14="http://schemas.microsoft.com/office/powerpoint/2010/main" val="145192285"/>
              </p:ext>
            </p:extLst>
          </p:nvPr>
        </p:nvGraphicFramePr>
        <p:xfrm>
          <a:off x="-180528" y="987574"/>
          <a:ext cx="29523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="" xmlns:p14="http://schemas.microsoft.com/office/powerpoint/2010/main" val="2430113287"/>
              </p:ext>
            </p:extLst>
          </p:nvPr>
        </p:nvGraphicFramePr>
        <p:xfrm>
          <a:off x="0" y="2931790"/>
          <a:ext cx="28438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Wykres 13"/>
          <p:cNvGraphicFramePr/>
          <p:nvPr>
            <p:extLst>
              <p:ext uri="{D42A27DB-BD31-4B8C-83A1-F6EECF244321}">
                <p14:modId xmlns="" xmlns:p14="http://schemas.microsoft.com/office/powerpoint/2010/main" val="2430113287"/>
              </p:ext>
            </p:extLst>
          </p:nvPr>
        </p:nvGraphicFramePr>
        <p:xfrm>
          <a:off x="3059832" y="1059582"/>
          <a:ext cx="59046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179512" y="699542"/>
            <a:ext cx="1623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Liczba projektów</a:t>
            </a:r>
            <a:endParaRPr lang="pl-PL" sz="16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79512" y="2737252"/>
            <a:ext cx="2055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Kwota łączna w mln zł</a:t>
            </a:r>
            <a:endParaRPr lang="pl-PL" sz="16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260129" y="771550"/>
            <a:ext cx="351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Średnia wartość projektów w zł</a:t>
            </a:r>
            <a:endParaRPr lang="pl-PL" sz="2000" b="1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2915816" y="84355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22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944</Words>
  <Application>Microsoft Office PowerPoint</Application>
  <PresentationFormat>Pokaz na ekranie (16:9)</PresentationFormat>
  <Paragraphs>208</Paragraphs>
  <Slides>29</Slides>
  <Notes>29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Company>UMT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UMT</dc:creator>
  <cp:lastModifiedBy>Paweł Piotrowicz</cp:lastModifiedBy>
  <cp:revision>629</cp:revision>
  <dcterms:created xsi:type="dcterms:W3CDTF">2015-01-28T13:57:20Z</dcterms:created>
  <dcterms:modified xsi:type="dcterms:W3CDTF">2021-11-04T08:17:52Z</dcterms:modified>
</cp:coreProperties>
</file>