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41" r:id="rId3"/>
    <p:sldId id="431" r:id="rId4"/>
    <p:sldId id="444" r:id="rId5"/>
    <p:sldId id="448" r:id="rId6"/>
    <p:sldId id="449" r:id="rId7"/>
    <p:sldId id="473" r:id="rId8"/>
    <p:sldId id="470" r:id="rId9"/>
    <p:sldId id="471" r:id="rId10"/>
    <p:sldId id="443" r:id="rId11"/>
    <p:sldId id="445" r:id="rId12"/>
    <p:sldId id="446" r:id="rId13"/>
    <p:sldId id="450" r:id="rId14"/>
    <p:sldId id="474" r:id="rId15"/>
  </p:sldIdLst>
  <p:sldSz cx="9144000" cy="5143500" type="screen16x9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82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Styl ciemny 1 — Ak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Styl ciemny 2 - Akcent 5/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0" autoAdjust="0"/>
    <p:restoredTop sz="81962" autoAdjust="0"/>
  </p:normalViewPr>
  <p:slideViewPr>
    <p:cSldViewPr>
      <p:cViewPr varScale="1">
        <p:scale>
          <a:sx n="139" d="100"/>
          <a:sy n="139" d="100"/>
        </p:scale>
        <p:origin x="63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3224"/>
        <p:guide pos="2282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696522309711284E-2"/>
          <c:y val="8.7537548093956051E-3"/>
          <c:w val="0.93502569991251094"/>
          <c:h val="0.62770188892702861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12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66C8-4D2B-B568-9613AFDF42AA}"/>
              </c:ext>
            </c:extLst>
          </c:dPt>
          <c:dLbls>
            <c:dLbl>
              <c:idx val="11"/>
              <c:layout>
                <c:manualLayout>
                  <c:x val="1.3888888888888894E-3"/>
                  <c:y val="0.2264372539370078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C8-4D2B-B568-9613AFDF42AA}"/>
                </c:ext>
              </c:extLst>
            </c:dLbl>
            <c:dLbl>
              <c:idx val="12"/>
              <c:layout>
                <c:manualLayout>
                  <c:x val="2.7777777777777796E-3"/>
                  <c:y val="0.2225669291338582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C8-4D2B-B568-9613AFDF42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anchor="ctr" anchorCtr="0"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Arkusz1!$A$2:$A$14</c:f>
              <c:strCache>
                <c:ptCount val="13"/>
                <c:pt idx="0">
                  <c:v>Bydgoskie</c:v>
                </c:pt>
                <c:pt idx="1">
                  <c:v>Jakubskie-Mokre</c:v>
                </c:pt>
                <c:pt idx="2">
                  <c:v>Chełmińskie</c:v>
                </c:pt>
                <c:pt idx="3">
                  <c:v>Wrzosy</c:v>
                </c:pt>
                <c:pt idx="4">
                  <c:v>Skarpa</c:v>
                </c:pt>
                <c:pt idx="5">
                  <c:v>Podgórz </c:v>
                </c:pt>
                <c:pt idx="6">
                  <c:v>Rubinkowo</c:v>
                </c:pt>
                <c:pt idx="7">
                  <c:v>Grębocin-Bielawy</c:v>
                </c:pt>
                <c:pt idx="8">
                  <c:v>Rudak</c:v>
                </c:pt>
                <c:pt idx="9">
                  <c:v>Stawki</c:v>
                </c:pt>
                <c:pt idx="10">
                  <c:v>Kaszczorek</c:v>
                </c:pt>
                <c:pt idx="11">
                  <c:v>Czerniewice</c:v>
                </c:pt>
                <c:pt idx="12">
                  <c:v>Staromiejskie</c:v>
                </c:pt>
              </c:strCache>
            </c:strRef>
          </c:cat>
          <c:val>
            <c:numRef>
              <c:f>Arkusz1!$B$2:$B$14</c:f>
              <c:numCache>
                <c:formatCode>_-* #\ ##0\ _z_ł_-;\-* #\ ##0\ _z_ł_-;_-* "-"??\ _z_ł_-;_-@_-</c:formatCode>
                <c:ptCount val="13"/>
                <c:pt idx="0">
                  <c:v>653313</c:v>
                </c:pt>
                <c:pt idx="1">
                  <c:v>591191</c:v>
                </c:pt>
                <c:pt idx="2">
                  <c:v>542968</c:v>
                </c:pt>
                <c:pt idx="3">
                  <c:v>534622</c:v>
                </c:pt>
                <c:pt idx="4">
                  <c:v>464925</c:v>
                </c:pt>
                <c:pt idx="5">
                  <c:v>443577</c:v>
                </c:pt>
                <c:pt idx="6">
                  <c:v>409852</c:v>
                </c:pt>
                <c:pt idx="7">
                  <c:v>411866</c:v>
                </c:pt>
                <c:pt idx="8">
                  <c:v>374980</c:v>
                </c:pt>
                <c:pt idx="9">
                  <c:v>323150</c:v>
                </c:pt>
                <c:pt idx="10">
                  <c:v>311918</c:v>
                </c:pt>
                <c:pt idx="11">
                  <c:v>281219</c:v>
                </c:pt>
                <c:pt idx="12">
                  <c:v>270419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C8-4D2B-B568-9613AFDF42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9"/>
        <c:axId val="51323264"/>
        <c:axId val="51324800"/>
      </c:barChart>
      <c:catAx>
        <c:axId val="51323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1324800"/>
        <c:crosses val="autoZero"/>
        <c:auto val="1"/>
        <c:lblAlgn val="ctr"/>
        <c:lblOffset val="100"/>
        <c:noMultiLvlLbl val="0"/>
      </c:catAx>
      <c:valAx>
        <c:axId val="51324800"/>
        <c:scaling>
          <c:orientation val="minMax"/>
        </c:scaling>
        <c:delete val="1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one"/>
        <c:crossAx val="51323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Głosujący</c:v>
                </c:pt>
              </c:strCache>
            </c:strRef>
          </c:tx>
          <c:dPt>
            <c:idx val="3"/>
            <c:bubble3D val="0"/>
            <c:explosion val="5"/>
            <c:extLst>
              <c:ext xmlns:c16="http://schemas.microsoft.com/office/drawing/2014/chart" uri="{C3380CC4-5D6E-409C-BE32-E72D297353CC}">
                <c16:uniqueId val="{00000003-AE5B-4BC0-BE9C-C0217F4476E4}"/>
              </c:ext>
            </c:extLst>
          </c:dPt>
          <c:dPt>
            <c:idx val="4"/>
            <c:bubble3D val="0"/>
            <c:explosion val="5"/>
            <c:extLst>
              <c:ext xmlns:c16="http://schemas.microsoft.com/office/drawing/2014/chart" uri="{C3380CC4-5D6E-409C-BE32-E72D297353CC}">
                <c16:uniqueId val="{00000001-AE5B-4BC0-BE9C-C0217F4476E4}"/>
              </c:ext>
            </c:extLst>
          </c:dPt>
          <c:dPt>
            <c:idx val="5"/>
            <c:bubble3D val="0"/>
            <c:explosion val="3"/>
            <c:extLst>
              <c:ext xmlns:c16="http://schemas.microsoft.com/office/drawing/2014/chart" uri="{C3380CC4-5D6E-409C-BE32-E72D297353CC}">
                <c16:uniqueId val="{00000002-AE5B-4BC0-BE9C-C0217F4476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pl-PL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Arkusz1!$A$2:$A$9</c:f>
              <c:strCache>
                <c:ptCount val="8"/>
                <c:pt idx="0">
                  <c:v>&lt;16</c:v>
                </c:pt>
                <c:pt idx="1">
                  <c:v>16-19</c:v>
                </c:pt>
                <c:pt idx="2">
                  <c:v>20-24</c:v>
                </c:pt>
                <c:pt idx="3">
                  <c:v>25-34</c:v>
                </c:pt>
                <c:pt idx="4">
                  <c:v>35-44</c:v>
                </c:pt>
                <c:pt idx="5">
                  <c:v>45-64</c:v>
                </c:pt>
                <c:pt idx="6">
                  <c:v>65-79</c:v>
                </c:pt>
                <c:pt idx="7">
                  <c:v>80+</c:v>
                </c:pt>
              </c:strCache>
            </c:strRef>
          </c:cat>
          <c:val>
            <c:numRef>
              <c:f>Arkusz1!$B$2:$B$9</c:f>
              <c:numCache>
                <c:formatCode>General</c:formatCode>
                <c:ptCount val="8"/>
                <c:pt idx="0">
                  <c:v>5769</c:v>
                </c:pt>
                <c:pt idx="1">
                  <c:v>898</c:v>
                </c:pt>
                <c:pt idx="2">
                  <c:v>1653</c:v>
                </c:pt>
                <c:pt idx="3">
                  <c:v>8099</c:v>
                </c:pt>
                <c:pt idx="4">
                  <c:v>15566</c:v>
                </c:pt>
                <c:pt idx="5">
                  <c:v>11575</c:v>
                </c:pt>
                <c:pt idx="6">
                  <c:v>4516</c:v>
                </c:pt>
                <c:pt idx="7">
                  <c:v>720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93-47B9-A2C1-D4E88BAF0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Niewybrane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8"/>
              <c:layout>
                <c:manualLayout>
                  <c:x val="2.8912998737845156E-3"/>
                  <c:y val="1.598960268782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54-4CAA-9992-DF42FB621DD8}"/>
                </c:ext>
              </c:extLst>
            </c:dLbl>
            <c:dLbl>
              <c:idx val="10"/>
              <c:layout>
                <c:manualLayout>
                  <c:x val="-4.3369498106767814E-3"/>
                  <c:y val="1.5597443493041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54-4CAA-9992-DF42FB621D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Arkusz1!$B$2:$B$15</c:f>
              <c:numCache>
                <c:formatCode>General</c:formatCode>
                <c:ptCount val="14"/>
                <c:pt idx="0">
                  <c:v>4</c:v>
                </c:pt>
                <c:pt idx="1">
                  <c:v>14</c:v>
                </c:pt>
                <c:pt idx="2">
                  <c:v>2</c:v>
                </c:pt>
                <c:pt idx="3">
                  <c:v>0</c:v>
                </c:pt>
                <c:pt idx="4">
                  <c:v>5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6</c:v>
                </c:pt>
                <c:pt idx="10">
                  <c:v>0</c:v>
                </c:pt>
                <c:pt idx="11">
                  <c:v>4</c:v>
                </c:pt>
                <c:pt idx="12">
                  <c:v>11</c:v>
                </c:pt>
                <c:pt idx="1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54-4CAA-9992-DF42FB621DD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Wybrane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-2.8912998737845156E-3"/>
                  <c:y val="-8.02599998467603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54-4CAA-9992-DF42FB621DD8}"/>
                </c:ext>
              </c:extLst>
            </c:dLbl>
            <c:dLbl>
              <c:idx val="1"/>
              <c:layout>
                <c:manualLayout>
                  <c:x val="0"/>
                  <c:y val="-6.50557505104796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54-4CAA-9992-DF42FB621DD8}"/>
                </c:ext>
              </c:extLst>
            </c:dLbl>
            <c:dLbl>
              <c:idx val="2"/>
              <c:layout>
                <c:manualLayout>
                  <c:x val="1.4456499368922606E-3"/>
                  <c:y val="-5.89740507759672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54-4CAA-9992-DF42FB621DD8}"/>
                </c:ext>
              </c:extLst>
            </c:dLbl>
            <c:dLbl>
              <c:idx val="3"/>
              <c:layout>
                <c:manualLayout>
                  <c:x val="-2.8912998737845156E-3"/>
                  <c:y val="-7.89287301410954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54-4CAA-9992-DF42FB621DD8}"/>
                </c:ext>
              </c:extLst>
            </c:dLbl>
            <c:dLbl>
              <c:idx val="4"/>
              <c:layout>
                <c:manualLayout>
                  <c:x val="0"/>
                  <c:y val="-6.85735588765998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54-4CAA-9992-DF42FB621DD8}"/>
                </c:ext>
              </c:extLst>
            </c:dLbl>
            <c:dLbl>
              <c:idx val="5"/>
              <c:layout>
                <c:manualLayout>
                  <c:x val="-4.3369498106767814E-3"/>
                  <c:y val="-7.55098092549103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54-4CAA-9992-DF42FB621DD8}"/>
                </c:ext>
              </c:extLst>
            </c:dLbl>
            <c:dLbl>
              <c:idx val="6"/>
              <c:layout>
                <c:manualLayout>
                  <c:x val="0"/>
                  <c:y val="-6.505575051047968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54-4CAA-9992-DF42FB621DD8}"/>
                </c:ext>
              </c:extLst>
            </c:dLbl>
            <c:dLbl>
              <c:idx val="7"/>
              <c:layout>
                <c:manualLayout>
                  <c:x val="1.4456499368922606E-3"/>
                  <c:y val="-6.030555991862972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154-4CAA-9992-DF42FB621DD8}"/>
                </c:ext>
              </c:extLst>
            </c:dLbl>
            <c:dLbl>
              <c:idx val="8"/>
              <c:layout>
                <c:manualLayout>
                  <c:x val="-2.8912998737845156E-3"/>
                  <c:y val="-5.20378003976569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54-4CAA-9992-DF42FB621DD8}"/>
                </c:ext>
              </c:extLst>
            </c:dLbl>
            <c:dLbl>
              <c:idx val="9"/>
              <c:layout>
                <c:manualLayout>
                  <c:x val="0"/>
                  <c:y val="-5.25145194595237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154-4CAA-9992-DF42FB621DD8}"/>
                </c:ext>
              </c:extLst>
            </c:dLbl>
            <c:dLbl>
              <c:idx val="10"/>
              <c:layout>
                <c:manualLayout>
                  <c:x val="2.8911860430809368E-3"/>
                  <c:y val="-6.553246957234651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54-4CAA-9992-DF42FB621DD8}"/>
                </c:ext>
              </c:extLst>
            </c:dLbl>
            <c:dLbl>
              <c:idx val="12"/>
              <c:layout>
                <c:manualLayout>
                  <c:x val="1.445649936892152E-3"/>
                  <c:y val="-6.591054059127529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54-4CAA-9992-DF42FB621DD8}"/>
                </c:ext>
              </c:extLst>
            </c:dLbl>
            <c:dLbl>
              <c:idx val="13"/>
              <c:layout>
                <c:manualLayout>
                  <c:x val="-2.8912998737845156E-3"/>
                  <c:y val="-0.1284371180979892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154-4CAA-9992-DF42FB621D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solidFill>
                      <a:schemeClr val="tx1"/>
                    </a:solidFill>
                  </a:defRPr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Arkusz1!$A$2:$A$15</c:f>
              <c:strCache>
                <c:ptCount val="14"/>
                <c:pt idx="0">
                  <c:v>Bydgoskie</c:v>
                </c:pt>
                <c:pt idx="1">
                  <c:v>Chełmińskie</c:v>
                </c:pt>
                <c:pt idx="2">
                  <c:v>Czerniewice</c:v>
                </c:pt>
                <c:pt idx="3">
                  <c:v>Grębocin-Bielawy</c:v>
                </c:pt>
                <c:pt idx="4">
                  <c:v>Jakubskie-Mokre</c:v>
                </c:pt>
                <c:pt idx="5">
                  <c:v>Kaszczorek</c:v>
                </c:pt>
                <c:pt idx="6">
                  <c:v>Podgórz</c:v>
                </c:pt>
                <c:pt idx="7">
                  <c:v>Rubinkowo</c:v>
                </c:pt>
                <c:pt idx="8">
                  <c:v>Rudak</c:v>
                </c:pt>
                <c:pt idx="9">
                  <c:v>Skarpa</c:v>
                </c:pt>
                <c:pt idx="10">
                  <c:v>Staromiejskie</c:v>
                </c:pt>
                <c:pt idx="11">
                  <c:v>Stawki</c:v>
                </c:pt>
                <c:pt idx="12">
                  <c:v>Wrzosy</c:v>
                </c:pt>
                <c:pt idx="13">
                  <c:v>Ogólnomiejskie</c:v>
                </c:pt>
              </c:strCache>
            </c:strRef>
          </c:cat>
          <c:val>
            <c:numRef>
              <c:f>Arkusz1!$C$2:$C$15</c:f>
              <c:numCache>
                <c:formatCode>General</c:formatCode>
                <c:ptCount val="14"/>
                <c:pt idx="0">
                  <c:v>5</c:v>
                </c:pt>
                <c:pt idx="1">
                  <c:v>3</c:v>
                </c:pt>
                <c:pt idx="2">
                  <c:v>5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  <c:pt idx="6">
                  <c:v>4</c:v>
                </c:pt>
                <c:pt idx="7">
                  <c:v>2</c:v>
                </c:pt>
                <c:pt idx="8">
                  <c:v>4</c:v>
                </c:pt>
                <c:pt idx="9">
                  <c:v>2</c:v>
                </c:pt>
                <c:pt idx="10">
                  <c:v>1</c:v>
                </c:pt>
                <c:pt idx="11">
                  <c:v>2</c:v>
                </c:pt>
                <c:pt idx="12">
                  <c:v>4</c:v>
                </c:pt>
                <c:pt idx="1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154-4CAA-9992-DF42FB621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25894016"/>
        <c:axId val="126063744"/>
      </c:barChart>
      <c:catAx>
        <c:axId val="125894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6063744"/>
        <c:crosses val="autoZero"/>
        <c:auto val="1"/>
        <c:lblAlgn val="ctr"/>
        <c:lblOffset val="100"/>
        <c:noMultiLvlLbl val="0"/>
      </c:catAx>
      <c:valAx>
        <c:axId val="126063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58940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3193454370279535"/>
          <c:y val="5.473529761061053E-2"/>
          <c:w val="0.33613091259441208"/>
          <c:h val="8.43993866581874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868688425300594E-2"/>
          <c:y val="4.5405003353619154E-2"/>
          <c:w val="0.54090181736080012"/>
          <c:h val="0.92872713231720005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Kolumna1</c:v>
                </c:pt>
              </c:strCache>
            </c:strRef>
          </c:tx>
          <c:dPt>
            <c:idx val="0"/>
            <c:bubble3D val="0"/>
            <c:explosion val="4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4FB1-4272-BD33-7ECD136CC88E}"/>
              </c:ext>
            </c:extLst>
          </c:dPt>
          <c:dPt>
            <c:idx val="1"/>
            <c:bubble3D val="0"/>
            <c:explosion val="3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4FB1-4272-BD33-7ECD136CC88E}"/>
              </c:ext>
            </c:extLst>
          </c:dPt>
          <c:dPt>
            <c:idx val="2"/>
            <c:bubble3D val="0"/>
            <c:explosion val="4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2-4FB1-4272-BD33-7ECD136CC88E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B-1400-41B3-AC67-03F0697E4797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D-1400-41B3-AC67-03F0697E4797}"/>
              </c:ext>
            </c:extLst>
          </c:dPt>
          <c:dPt>
            <c:idx val="5"/>
            <c:bubble3D val="0"/>
            <c:spPr>
              <a:solidFill>
                <a:schemeClr val="accent6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E-1400-41B3-AC67-03F0697E4797}"/>
              </c:ext>
            </c:extLst>
          </c:dPt>
          <c:dPt>
            <c:idx val="6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C-1400-41B3-AC67-03F0697E4797}"/>
              </c:ext>
            </c:extLst>
          </c:dPt>
          <c:dPt>
            <c:idx val="7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20FC-417D-B558-3A33F714761F}"/>
              </c:ext>
            </c:extLst>
          </c:dPt>
          <c:dPt>
            <c:idx val="8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0FC-417D-B558-3A33F71476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Arkusz1!$A$2:$A$10</c:f>
              <c:strCache>
                <c:ptCount val="9"/>
                <c:pt idx="0">
                  <c:v>Sport i rekreacja</c:v>
                </c:pt>
                <c:pt idx="1">
                  <c:v>Place zabaw</c:v>
                </c:pt>
                <c:pt idx="2">
                  <c:v>Kultura / edukacja / promocja</c:v>
                </c:pt>
                <c:pt idx="3">
                  <c:v>Zieleń, środowisko, ekologia</c:v>
                </c:pt>
                <c:pt idx="4">
                  <c:v>Drogowe</c:v>
                </c:pt>
                <c:pt idx="5">
                  <c:v>Festyny</c:v>
                </c:pt>
                <c:pt idx="6">
                  <c:v>Bezpieczeństwo</c:v>
                </c:pt>
                <c:pt idx="7">
                  <c:v>Zwierzęta</c:v>
                </c:pt>
                <c:pt idx="8">
                  <c:v>Inne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11</c:v>
                </c:pt>
                <c:pt idx="1">
                  <c:v>9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B1-4272-BD33-7ECD136CC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64414807404912477"/>
          <c:y val="6.5029636455378431E-2"/>
          <c:w val="0.34672928366382288"/>
          <c:h val="0.86994053479457067"/>
        </c:manualLayout>
      </c:layout>
      <c:overlay val="0"/>
      <c:txPr>
        <a:bodyPr/>
        <a:lstStyle/>
        <a:p>
          <a:pPr>
            <a:defRPr sz="1800" b="0"/>
          </a:pPr>
          <a:endParaRPr lang="pl-PL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wybranych projektów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Arkusz1!$A$2:$A$13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Arkusz1!$B$2:$B$13</c:f>
              <c:numCache>
                <c:formatCode>_-* #\ ##0\ _z_ł_-;\-* #\ ##0\ _z_ł_-;_-* "-"??\ _z_ł_-;_-@_-</c:formatCode>
                <c:ptCount val="12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  <c:pt idx="10">
                  <c:v>50</c:v>
                </c:pt>
                <c:pt idx="11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2C-4620-AB1B-BB041647D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6197120"/>
        <c:axId val="126203008"/>
      </c:barChart>
      <c:catAx>
        <c:axId val="126197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/>
            </a:pPr>
            <a:endParaRPr lang="pl-PL"/>
          </a:p>
        </c:txPr>
        <c:crossAx val="126203008"/>
        <c:crossesAt val="0"/>
        <c:auto val="1"/>
        <c:lblAlgn val="ctr"/>
        <c:lblOffset val="100"/>
        <c:noMultiLvlLbl val="0"/>
      </c:catAx>
      <c:valAx>
        <c:axId val="126203008"/>
        <c:scaling>
          <c:orientation val="minMax"/>
          <c:min val="0"/>
        </c:scaling>
        <c:delete val="0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pl-PL"/>
          </a:p>
        </c:txPr>
        <c:crossAx val="126197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45044524523599"/>
          <c:y val="3.4335875984252216E-2"/>
          <c:w val="0.85197173683864813"/>
          <c:h val="0.54044208763128887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Liczba projektów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0-9C4E-43E8-B16E-1658D609E5FF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9C4E-43E8-B16E-1658D609E5F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9C4E-43E8-B16E-1658D609E5F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9C4E-43E8-B16E-1658D609E5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Arkusz1!$A$2:$A$13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43</c:v>
                </c:pt>
                <c:pt idx="1">
                  <c:v>53</c:v>
                </c:pt>
                <c:pt idx="2">
                  <c:v>53</c:v>
                </c:pt>
                <c:pt idx="3">
                  <c:v>48</c:v>
                </c:pt>
                <c:pt idx="4">
                  <c:v>56</c:v>
                </c:pt>
                <c:pt idx="5">
                  <c:v>67</c:v>
                </c:pt>
                <c:pt idx="6">
                  <c:v>73</c:v>
                </c:pt>
                <c:pt idx="7">
                  <c:v>53</c:v>
                </c:pt>
                <c:pt idx="8">
                  <c:v>52</c:v>
                </c:pt>
                <c:pt idx="9">
                  <c:v>61</c:v>
                </c:pt>
                <c:pt idx="10">
                  <c:v>50</c:v>
                </c:pt>
                <c:pt idx="11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4E-43E8-B16E-1658D609E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8153088"/>
        <c:axId val="128154624"/>
      </c:barChart>
      <c:catAx>
        <c:axId val="128153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128154624"/>
        <c:crosses val="autoZero"/>
        <c:auto val="1"/>
        <c:lblAlgn val="ctr"/>
        <c:lblOffset val="100"/>
        <c:noMultiLvlLbl val="0"/>
      </c:catAx>
      <c:valAx>
        <c:axId val="128154624"/>
        <c:scaling>
          <c:orientation val="minMax"/>
        </c:scaling>
        <c:delete val="1"/>
        <c:axPos val="l"/>
        <c:majorGridlines>
          <c:spPr>
            <a:ln w="0"/>
          </c:spPr>
        </c:majorGridlines>
        <c:numFmt formatCode="General" sourceLinked="1"/>
        <c:majorTickMark val="out"/>
        <c:minorTickMark val="none"/>
        <c:tickLblPos val="none"/>
        <c:crossAx val="128153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0-A1C3-41F6-960F-79E16AAE0377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A1C3-41F6-960F-79E16AAE0377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A1C3-41F6-960F-79E16AAE0377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A1C3-41F6-960F-79E16AAE0377}"/>
              </c:ext>
            </c:extLst>
          </c:dPt>
          <c:dLbls>
            <c:numFmt formatCode="#,##0.00" sourceLinked="0"/>
            <c:spPr>
              <a:solidFill>
                <a:schemeClr val="bg1"/>
              </a:solidFill>
            </c:spPr>
            <c:txPr>
              <a:bodyPr rot="-5400000" vert="horz"/>
              <a:lstStyle/>
              <a:p>
                <a:pPr>
                  <a:defRPr sz="1400" b="1"/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Arkusz1!$A$2:$A$13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Arkusz1!$B$2:$B$13</c:f>
              <c:numCache>
                <c:formatCode>_-* #\ ##0\ _z_ł_-;\-* #\ ##0\ _z_ł_-;_-* "-"??\ _z_ł_-;_-@_-</c:formatCode>
                <c:ptCount val="12"/>
                <c:pt idx="0">
                  <c:v>6440000</c:v>
                </c:pt>
                <c:pt idx="1">
                  <c:v>6580000</c:v>
                </c:pt>
                <c:pt idx="2">
                  <c:v>6600000</c:v>
                </c:pt>
                <c:pt idx="3">
                  <c:v>7030000</c:v>
                </c:pt>
                <c:pt idx="4">
                  <c:v>7050000</c:v>
                </c:pt>
                <c:pt idx="5">
                  <c:v>7070000</c:v>
                </c:pt>
                <c:pt idx="6">
                  <c:v>7410000</c:v>
                </c:pt>
                <c:pt idx="7">
                  <c:v>7580000</c:v>
                </c:pt>
                <c:pt idx="8">
                  <c:v>7220000</c:v>
                </c:pt>
                <c:pt idx="9">
                  <c:v>7080000</c:v>
                </c:pt>
                <c:pt idx="10">
                  <c:v>7570000</c:v>
                </c:pt>
                <c:pt idx="11">
                  <c:v>8020000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C3-41F6-960F-79E16AAE03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6314368"/>
        <c:axId val="126315904"/>
      </c:barChart>
      <c:catAx>
        <c:axId val="126314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1"/>
            </a:pPr>
            <a:endParaRPr lang="pl-PL"/>
          </a:p>
        </c:txPr>
        <c:crossAx val="126315904"/>
        <c:crossesAt val="0"/>
        <c:auto val="1"/>
        <c:lblAlgn val="ctr"/>
        <c:lblOffset val="100"/>
        <c:noMultiLvlLbl val="0"/>
      </c:catAx>
      <c:valAx>
        <c:axId val="126315904"/>
        <c:scaling>
          <c:orientation val="minMax"/>
          <c:min val="0"/>
        </c:scaling>
        <c:delete val="1"/>
        <c:axPos val="l"/>
        <c:majorGridlines/>
        <c:numFmt formatCode="_-* #\ ##0\ _z_ł_-;\-* #\ ##0\ _z_ł_-;_-* &quot;-&quot;??\ _z_ł_-;_-@_-" sourceLinked="1"/>
        <c:majorTickMark val="out"/>
        <c:minorTickMark val="none"/>
        <c:tickLblPos val="none"/>
        <c:crossAx val="126314368"/>
        <c:crosses val="autoZero"/>
        <c:crossBetween val="between"/>
        <c:dispUnits>
          <c:builtInUnit val="million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Kwota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0-E09C-47CD-B915-8082005FBA4F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E09C-47CD-B915-8082005FBA4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E09C-47CD-B915-8082005FBA4F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E09C-47CD-B915-8082005FBA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20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Arkusz1!$A$2:$A$13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Arkusz1!$B$2:$B$13</c:f>
              <c:numCache>
                <c:formatCode>_-* #\ ##0\ _z_ł_-;\-* #\ ##0\ _z_ł_-;_-* "-"??\ _z_ł_-;_-@_-</c:formatCode>
                <c:ptCount val="12"/>
                <c:pt idx="0">
                  <c:v>149767.44186046513</c:v>
                </c:pt>
                <c:pt idx="1">
                  <c:v>124150.94339622642</c:v>
                </c:pt>
                <c:pt idx="2">
                  <c:v>124528.30188679245</c:v>
                </c:pt>
                <c:pt idx="3">
                  <c:v>146458.33333333334</c:v>
                </c:pt>
                <c:pt idx="4">
                  <c:v>125892.85714285714</c:v>
                </c:pt>
                <c:pt idx="5">
                  <c:v>105522.38805970149</c:v>
                </c:pt>
                <c:pt idx="6">
                  <c:v>101506.8493150685</c:v>
                </c:pt>
                <c:pt idx="7">
                  <c:v>143018.86792452831</c:v>
                </c:pt>
                <c:pt idx="8">
                  <c:v>138846.15384615384</c:v>
                </c:pt>
                <c:pt idx="9">
                  <c:v>116065.5737704918</c:v>
                </c:pt>
                <c:pt idx="10">
                  <c:v>151400</c:v>
                </c:pt>
                <c:pt idx="11">
                  <c:v>163673.46938775509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9C-47CD-B915-8082005FB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27622528"/>
        <c:axId val="127632512"/>
      </c:barChart>
      <c:catAx>
        <c:axId val="12762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800" b="1"/>
            </a:pPr>
            <a:endParaRPr lang="pl-PL"/>
          </a:p>
        </c:txPr>
        <c:crossAx val="127632512"/>
        <c:crossesAt val="0"/>
        <c:auto val="1"/>
        <c:lblAlgn val="ctr"/>
        <c:lblOffset val="100"/>
        <c:noMultiLvlLbl val="0"/>
      </c:catAx>
      <c:valAx>
        <c:axId val="127632512"/>
        <c:scaling>
          <c:orientation val="minMax"/>
          <c:min val="0"/>
        </c:scaling>
        <c:delete val="0"/>
        <c:axPos val="l"/>
        <c:majorGridlines/>
        <c:numFmt formatCode="_(&quot;zł&quot;* #,##0_);_(&quot;zł&quot;* \(#,##0\);_(&quot;zł&quot;* &quot;-&quot;_);_(@_)" sourceLinked="0"/>
        <c:majorTickMark val="out"/>
        <c:minorTickMark val="none"/>
        <c:tickLblPos val="none"/>
        <c:crossAx val="127622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6085952463021684"/>
          <c:y val="1.7636929230085578E-2"/>
        </c:manualLayout>
      </c:layout>
      <c:overlay val="0"/>
    </c:title>
    <c:autoTitleDeleted val="0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57895181636988"/>
          <c:y val="0.1018062943986616"/>
          <c:w val="0.77048205470047493"/>
          <c:h val="0.8543948548200527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Sposób głosowania</c:v>
                </c:pt>
              </c:strCache>
            </c:strRef>
          </c:tx>
          <c:explosion val="25"/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0-EA2D-4C4C-87ED-2B38E8E3AC0D}"/>
              </c:ext>
            </c:extLst>
          </c:dPt>
          <c:dLbls>
            <c:dLbl>
              <c:idx val="0"/>
              <c:numFmt formatCode="0.00%" sourceLinked="0"/>
              <c:spPr/>
              <c:txPr>
                <a:bodyPr/>
                <a:lstStyle/>
                <a:p>
                  <a:pPr>
                    <a:defRPr sz="3200" b="1">
                      <a:solidFill>
                        <a:schemeClr val="tx1"/>
                      </a:solidFill>
                    </a:defRPr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15B4-4050-89B5-538B2AEF0551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 b="1"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na papierze</c:v>
                </c:pt>
                <c:pt idx="1">
                  <c:v>elektronicznie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689</c:v>
                </c:pt>
                <c:pt idx="1">
                  <c:v>22954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2D-4C4C-87ED-2B38E8E3A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l"/>
      <c:layout>
        <c:manualLayout>
          <c:xMode val="edge"/>
          <c:yMode val="edge"/>
          <c:x val="2.5626307428329595E-2"/>
          <c:y val="0.19344950950869041"/>
          <c:w val="0.1933467506459397"/>
          <c:h val="0.163172147539162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1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881543754121223E-4"/>
          <c:y val="0.11312512895392628"/>
          <c:w val="0.91738210263053721"/>
          <c:h val="0.79756535672281625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Karty ważne i nieważne</c:v>
                </c:pt>
              </c:strCache>
            </c:strRef>
          </c:tx>
          <c:explosion val="25"/>
          <c:dLbls>
            <c:dLbl>
              <c:idx val="0"/>
              <c:numFmt formatCode="0.00%" sourceLinked="0"/>
              <c:spPr/>
              <c:txPr>
                <a:bodyPr/>
                <a:lstStyle/>
                <a:p>
                  <a:pPr>
                    <a:defRPr sz="4000" b="1">
                      <a:solidFill>
                        <a:schemeClr val="bg1"/>
                      </a:solidFill>
                    </a:defRPr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3E-4698-AAAE-09E170A9FFE0}"/>
                </c:ext>
              </c:extLst>
            </c:dLbl>
            <c:dLbl>
              <c:idx val="1"/>
              <c:layout>
                <c:manualLayout>
                  <c:x val="-8.5335796088916796E-2"/>
                  <c:y val="1.5747258241147841E-2"/>
                </c:manualLayout>
              </c:layout>
              <c:numFmt formatCode="0.00%" sourceLinked="0"/>
              <c:spPr/>
              <c:txPr>
                <a:bodyPr/>
                <a:lstStyle/>
                <a:p>
                  <a:pPr>
                    <a:defRPr sz="3200" b="1"/>
                  </a:pPr>
                  <a:endParaRPr lang="pl-PL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3E-4698-AAAE-09E170A9FFE0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4000" b="1"/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potwierdzone</c:v>
                </c:pt>
                <c:pt idx="1">
                  <c:v>niepotwierdzone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22558</c:v>
                </c:pt>
                <c:pt idx="1">
                  <c:v>1065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3E-4698-AAAE-09E170A9FF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400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90" y="3"/>
            <a:ext cx="2946400" cy="495611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317CAAB2-DD60-481A-9474-ABCE02A0C1E8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9427827"/>
            <a:ext cx="2946400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90" y="9427827"/>
            <a:ext cx="2946400" cy="497212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66084FA2-F181-4456-B62B-BCE6F2287A2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9116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92" tIns="45895" rIns="91792" bIns="45895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9"/>
          </a:xfrm>
          <a:prstGeom prst="rect">
            <a:avLst/>
          </a:prstGeom>
        </p:spPr>
        <p:txBody>
          <a:bodyPr vert="horz" lIns="91792" tIns="45895" rIns="91792" bIns="45895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5" y="9428585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l">
              <a:defRPr sz="1200"/>
            </a:lvl1pPr>
          </a:lstStyle>
          <a:p>
            <a:r>
              <a:rPr lang="pl-PL" dirty="0"/>
              <a:t>Perspektywy rozwoju Torunia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7" y="9428585"/>
            <a:ext cx="2945659" cy="496334"/>
          </a:xfrm>
          <a:prstGeom prst="rect">
            <a:avLst/>
          </a:prstGeom>
        </p:spPr>
        <p:txBody>
          <a:bodyPr vert="horz" lIns="91792" tIns="45895" rIns="91792" bIns="45895" rtlCol="0" anchor="b"/>
          <a:lstStyle>
            <a:lvl1pPr algn="r">
              <a:defRPr sz="1200"/>
            </a:lvl1pPr>
          </a:lstStyle>
          <a:p>
            <a:fld id="{304D4339-BB9A-49A1-AEED-490F1675B5A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Symbol zastępczy daty 7"/>
          <p:cNvSpPr>
            <a:spLocks noGrp="1"/>
          </p:cNvSpPr>
          <p:nvPr>
            <p:ph type="dt" idx="1"/>
          </p:nvPr>
        </p:nvSpPr>
        <p:spPr>
          <a:xfrm>
            <a:off x="3849690" y="2"/>
            <a:ext cx="2946400" cy="496729"/>
          </a:xfrm>
          <a:prstGeom prst="rect">
            <a:avLst/>
          </a:prstGeom>
        </p:spPr>
        <p:txBody>
          <a:bodyPr vert="horz" lIns="91792" tIns="45895" rIns="91792" bIns="45895" rtlCol="0"/>
          <a:lstStyle>
            <a:lvl1pPr algn="r">
              <a:defRPr sz="1200"/>
            </a:lvl1pPr>
          </a:lstStyle>
          <a:p>
            <a:fld id="{CD1CCC14-BF26-406C-8AFA-0CA71AE5AD6D}" type="datetimeFigureOut">
              <a:rPr lang="pl-PL" smtClean="0"/>
              <a:pPr/>
              <a:t>16.10.2024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938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1pPr>
    <a:lvl2pPr marL="4572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2pPr>
    <a:lvl3pPr marL="9144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3pPr>
    <a:lvl4pPr marL="13716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4pPr>
    <a:lvl5pPr marL="1828800" algn="l" defTabSz="914400" rtl="0" eaLnBrk="1" latinLnBrk="0" hangingPunct="1">
      <a:defRPr sz="1000" kern="1200">
        <a:solidFill>
          <a:schemeClr val="tx1"/>
        </a:solidFill>
        <a:latin typeface="+mj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8822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918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860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2197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baseline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4D4339-BB9A-49A1-AEED-490F1675B5A9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40698-3BF4-44C3-B69D-8C64D85763FD}" type="datetimeFigureOut">
              <a:rPr lang="pl-PL" smtClean="0"/>
              <a:pPr/>
              <a:t>16.10.2024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B69C7-4727-45E6-952B-12113DC967F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0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2025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16 października 2024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7" name="pole tekstowe 16"/>
          <p:cNvSpPr txBox="1"/>
          <p:nvPr/>
        </p:nvSpPr>
        <p:spPr>
          <a:xfrm>
            <a:off x="179512" y="1059582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Głosujący</a:t>
            </a:r>
            <a:endParaRPr lang="pl-PL" sz="1600" b="1" dirty="0"/>
          </a:p>
        </p:txBody>
      </p:sp>
      <p:sp>
        <p:nvSpPr>
          <p:cNvPr id="18" name="Prostokąt zaokrąglony 17"/>
          <p:cNvSpPr/>
          <p:nvPr/>
        </p:nvSpPr>
        <p:spPr>
          <a:xfrm>
            <a:off x="4499992" y="627446"/>
            <a:ext cx="3960000" cy="136820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14 092</a:t>
            </a:r>
          </a:p>
          <a:p>
            <a:pPr algn="ctr"/>
            <a:r>
              <a:rPr lang="pl-PL" sz="3600" b="1" dirty="0"/>
              <a:t>(+30%)</a:t>
            </a:r>
          </a:p>
        </p:txBody>
      </p:sp>
      <p:sp>
        <p:nvSpPr>
          <p:cNvPr id="19" name="pole tekstowe 18"/>
          <p:cNvSpPr txBox="1"/>
          <p:nvPr/>
        </p:nvSpPr>
        <p:spPr>
          <a:xfrm>
            <a:off x="251520" y="235572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Złożone karty</a:t>
            </a:r>
            <a:endParaRPr lang="pl-PL" sz="1600" b="1" dirty="0"/>
          </a:p>
        </p:txBody>
      </p:sp>
      <p:sp>
        <p:nvSpPr>
          <p:cNvPr id="20" name="Prostokąt zaokrąglony 19"/>
          <p:cNvSpPr/>
          <p:nvPr/>
        </p:nvSpPr>
        <p:spPr>
          <a:xfrm>
            <a:off x="4499992" y="2211710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23 643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251520" y="365187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/>
              <a:t>Oddane głosy</a:t>
            </a:r>
            <a:endParaRPr lang="pl-PL" sz="1600" b="1" dirty="0"/>
          </a:p>
        </p:txBody>
      </p:sp>
      <p:sp>
        <p:nvSpPr>
          <p:cNvPr id="22" name="Prostokąt zaokrąglony 21"/>
          <p:cNvSpPr/>
          <p:nvPr/>
        </p:nvSpPr>
        <p:spPr>
          <a:xfrm>
            <a:off x="4499992" y="3507854"/>
            <a:ext cx="3960000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5400" b="1" dirty="0"/>
              <a:t>48 796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Głosowanie.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val="3515640270"/>
              </p:ext>
            </p:extLst>
          </p:nvPr>
        </p:nvGraphicFramePr>
        <p:xfrm>
          <a:off x="395536" y="627534"/>
          <a:ext cx="842493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Głosowanie.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val="4063095132"/>
              </p:ext>
            </p:extLst>
          </p:nvPr>
        </p:nvGraphicFramePr>
        <p:xfrm>
          <a:off x="107504" y="555526"/>
          <a:ext cx="889248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pole tekstowe 10"/>
          <p:cNvSpPr txBox="1"/>
          <p:nvPr/>
        </p:nvSpPr>
        <p:spPr>
          <a:xfrm>
            <a:off x="3995936" y="699542"/>
            <a:ext cx="4591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Głosy potwierdzone / i niepotwierdzone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Głosowanie.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79512" y="2355726"/>
            <a:ext cx="2160240" cy="136815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/>
              <a:t>Bez wpływu </a:t>
            </a:r>
          </a:p>
          <a:p>
            <a:pPr algn="ctr"/>
            <a:r>
              <a:rPr lang="pl-PL" sz="2000" b="1" dirty="0"/>
              <a:t>na wynik głosowania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Udział grup wiekowych w głosowaniu.</a:t>
            </a:r>
          </a:p>
        </p:txBody>
      </p:sp>
      <p:graphicFrame>
        <p:nvGraphicFramePr>
          <p:cNvPr id="10" name="Wykres 9"/>
          <p:cNvGraphicFramePr/>
          <p:nvPr>
            <p:extLst>
              <p:ext uri="{D42A27DB-BD31-4B8C-83A1-F6EECF244321}">
                <p14:modId xmlns:p14="http://schemas.microsoft.com/office/powerpoint/2010/main" val="3734318030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2843808" y="3867894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b="1" spc="5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BUDŻET OBYWATELSKI W TORUNIU NA ROK 2025</a:t>
            </a:r>
          </a:p>
          <a:p>
            <a:pPr algn="r"/>
            <a:r>
              <a:rPr lang="pl-PL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Wyniki głosowania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2843808" y="4613852"/>
            <a:ext cx="6048672" cy="30777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lang="pl-PL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16 października 2024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34" y="4060511"/>
            <a:ext cx="601066" cy="743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0" name="Picture 2" descr="https://www.torun.pl/sites/default/files/ban_bo_540_2020_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18594" y="915566"/>
            <a:ext cx="4860541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6179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Pieniądze.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017217"/>
              </p:ext>
            </p:extLst>
          </p:nvPr>
        </p:nvGraphicFramePr>
        <p:xfrm>
          <a:off x="1187624" y="987574"/>
          <a:ext cx="6768752" cy="31729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24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na rok 2025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8 020 000</a:t>
                      </a:r>
                      <a:endParaRPr lang="pl-PL" sz="2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pule lokalne (13)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5 614 000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639"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pula </a:t>
                      </a:r>
                      <a:r>
                        <a:rPr lang="pl-PL" sz="28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ogólnomiejska</a:t>
                      </a:r>
                      <a:endParaRPr lang="pl-PL" sz="2800" b="0" i="1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28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2 406 000</a:t>
                      </a:r>
                      <a:endParaRPr lang="pl-PL" sz="2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CC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Pule lokalne.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D643B9AF-B745-4205-BD93-F721B5D1E5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7316845"/>
              </p:ext>
            </p:extLst>
          </p:nvPr>
        </p:nvGraphicFramePr>
        <p:xfrm>
          <a:off x="0" y="523588"/>
          <a:ext cx="9144000" cy="4352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4103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1" name="Elipsa 10"/>
          <p:cNvSpPr/>
          <p:nvPr/>
        </p:nvSpPr>
        <p:spPr>
          <a:xfrm>
            <a:off x="467544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104</a:t>
            </a:r>
          </a:p>
          <a:p>
            <a:pPr algn="ctr"/>
            <a:r>
              <a:rPr lang="pl-PL" sz="2400" dirty="0"/>
              <a:t>na listach lokalnych</a:t>
            </a:r>
          </a:p>
        </p:txBody>
      </p:sp>
      <p:sp>
        <p:nvSpPr>
          <p:cNvPr id="12" name="Elipsa 11"/>
          <p:cNvSpPr/>
          <p:nvPr/>
        </p:nvSpPr>
        <p:spPr>
          <a:xfrm>
            <a:off x="5436096" y="3003798"/>
            <a:ext cx="3384376" cy="151216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39</a:t>
            </a:r>
          </a:p>
          <a:p>
            <a:pPr algn="ctr"/>
            <a:r>
              <a:rPr lang="pl-PL" sz="2400" dirty="0"/>
              <a:t>na liście </a:t>
            </a:r>
            <a:r>
              <a:rPr lang="pl-PL" sz="2400" dirty="0" err="1"/>
              <a:t>ogólnomiejskiej</a:t>
            </a:r>
            <a:endParaRPr lang="pl-PL" sz="2400" dirty="0"/>
          </a:p>
        </p:txBody>
      </p:sp>
      <p:cxnSp>
        <p:nvCxnSpPr>
          <p:cNvPr id="13" name="Łącznik prosty ze strzałką 12"/>
          <p:cNvCxnSpPr>
            <a:endCxn id="11" idx="7"/>
          </p:cNvCxnSpPr>
          <p:nvPr/>
        </p:nvCxnSpPr>
        <p:spPr>
          <a:xfrm flipH="1">
            <a:off x="3356289" y="1779663"/>
            <a:ext cx="1255822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>
            <a:endCxn id="12" idx="1"/>
          </p:cNvCxnSpPr>
          <p:nvPr/>
        </p:nvCxnSpPr>
        <p:spPr>
          <a:xfrm>
            <a:off x="4612109" y="1779663"/>
            <a:ext cx="1319618" cy="1445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Elipsa 14"/>
          <p:cNvSpPr/>
          <p:nvPr/>
        </p:nvSpPr>
        <p:spPr>
          <a:xfrm>
            <a:off x="4244018" y="1475527"/>
            <a:ext cx="736185" cy="736185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 zaokrąglony 15"/>
          <p:cNvSpPr/>
          <p:nvPr/>
        </p:nvSpPr>
        <p:spPr>
          <a:xfrm>
            <a:off x="2106436" y="771550"/>
            <a:ext cx="5040560" cy="129614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/>
              <a:t>143</a:t>
            </a:r>
          </a:p>
          <a:p>
            <a:pPr algn="ctr"/>
            <a:r>
              <a:rPr lang="pl-PL" sz="3500" b="1" dirty="0"/>
              <a:t>projekty do głosowania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Projekty.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2483768" y="915566"/>
            <a:ext cx="41764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/>
              <a:t>LICZBA</a:t>
            </a:r>
          </a:p>
          <a:p>
            <a:pPr algn="ctr"/>
            <a:r>
              <a:rPr lang="pl-PL" sz="4000" b="1" dirty="0"/>
              <a:t>WYBRANYCH PROJEKTÓW</a:t>
            </a:r>
          </a:p>
          <a:p>
            <a:pPr algn="ctr"/>
            <a:endParaRPr lang="pl-PL" sz="2400" b="1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3275856" y="3003798"/>
            <a:ext cx="2664296" cy="122413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6600" b="1" dirty="0"/>
              <a:t>49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Projekty.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5" name="Wykres 14"/>
          <p:cNvGraphicFramePr/>
          <p:nvPr>
            <p:extLst>
              <p:ext uri="{D42A27DB-BD31-4B8C-83A1-F6EECF244321}">
                <p14:modId xmlns:p14="http://schemas.microsoft.com/office/powerpoint/2010/main" val="1601446293"/>
              </p:ext>
            </p:extLst>
          </p:nvPr>
        </p:nvGraphicFramePr>
        <p:xfrm>
          <a:off x="0" y="483518"/>
          <a:ext cx="878497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Projekty wybrane i niewybrane.</a:t>
            </a:r>
          </a:p>
        </p:txBody>
      </p: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6" name="Wykres 15"/>
          <p:cNvGraphicFramePr/>
          <p:nvPr>
            <p:extLst>
              <p:ext uri="{D42A27DB-BD31-4B8C-83A1-F6EECF244321}">
                <p14:modId xmlns:p14="http://schemas.microsoft.com/office/powerpoint/2010/main" val="3635813202"/>
              </p:ext>
            </p:extLst>
          </p:nvPr>
        </p:nvGraphicFramePr>
        <p:xfrm>
          <a:off x="0" y="555526"/>
          <a:ext cx="9144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ole tekstowe 7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/>
              <a:t>Budżet obywatelski w Toruniu 2025. Projekty wybrane - tematyka.</a:t>
            </a:r>
          </a:p>
        </p:txBody>
      </p:sp>
    </p:spTree>
    <p:extLst>
      <p:ext uri="{BB962C8B-B14F-4D97-AF65-F5344CB8AC3E}">
        <p14:creationId xmlns:p14="http://schemas.microsoft.com/office/powerpoint/2010/main" val="980721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1" name="Wykres 10"/>
          <p:cNvGraphicFramePr/>
          <p:nvPr>
            <p:extLst>
              <p:ext uri="{D42A27DB-BD31-4B8C-83A1-F6EECF244321}">
                <p14:modId xmlns:p14="http://schemas.microsoft.com/office/powerpoint/2010/main" val="1785710666"/>
              </p:ext>
            </p:extLst>
          </p:nvPr>
        </p:nvGraphicFramePr>
        <p:xfrm>
          <a:off x="0" y="555526"/>
          <a:ext cx="905949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Prostokąt zaokrąglony 7"/>
          <p:cNvSpPr/>
          <p:nvPr/>
        </p:nvSpPr>
        <p:spPr>
          <a:xfrm rot="18900000">
            <a:off x="700683" y="500159"/>
            <a:ext cx="1513943" cy="108284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/>
              <a:t>658 zadań</a:t>
            </a:r>
            <a:endParaRPr lang="pl-PL" sz="16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wybranych projektów w edycjach 2014-2025.</a:t>
            </a:r>
          </a:p>
        </p:txBody>
      </p:sp>
    </p:spTree>
    <p:extLst>
      <p:ext uri="{BB962C8B-B14F-4D97-AF65-F5344CB8AC3E}">
        <p14:creationId xmlns:p14="http://schemas.microsoft.com/office/powerpoint/2010/main" val="3256265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0" y="4731990"/>
            <a:ext cx="9144000" cy="41151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Picture 3" descr="D:\b.oleszek\Moje dokumenty\Prezentacja prespektywy Torunia\linia_bial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15966"/>
            <a:ext cx="3019768" cy="782931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0" y="123478"/>
            <a:ext cx="914400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l-PL" sz="2000" dirty="0">
                <a:latin typeface="Corbel" pitchFamily="34" charset="0"/>
              </a:rPr>
              <a:t>Budżet obywatelski w Toruniu. Liczba projektów / kwota łączna / średnia wartość.</a:t>
            </a:r>
          </a:p>
        </p:txBody>
      </p:sp>
      <p:pic>
        <p:nvPicPr>
          <p:cNvPr id="7" name="Picture 2" descr="D:\Documents\bp_ludziki_bial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394" y="4775120"/>
            <a:ext cx="652190" cy="336729"/>
          </a:xfrm>
          <a:prstGeom prst="rect">
            <a:avLst/>
          </a:prstGeom>
          <a:noFill/>
        </p:spPr>
      </p:pic>
      <p:graphicFrame>
        <p:nvGraphicFramePr>
          <p:cNvPr id="12" name="Wykres 11"/>
          <p:cNvGraphicFramePr/>
          <p:nvPr>
            <p:extLst>
              <p:ext uri="{D42A27DB-BD31-4B8C-83A1-F6EECF244321}">
                <p14:modId xmlns:p14="http://schemas.microsoft.com/office/powerpoint/2010/main" val="3308879602"/>
              </p:ext>
            </p:extLst>
          </p:nvPr>
        </p:nvGraphicFramePr>
        <p:xfrm>
          <a:off x="-180528" y="987574"/>
          <a:ext cx="295232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Wykres 7"/>
          <p:cNvGraphicFramePr/>
          <p:nvPr>
            <p:extLst>
              <p:ext uri="{D42A27DB-BD31-4B8C-83A1-F6EECF244321}">
                <p14:modId xmlns:p14="http://schemas.microsoft.com/office/powerpoint/2010/main" val="1755659081"/>
              </p:ext>
            </p:extLst>
          </p:nvPr>
        </p:nvGraphicFramePr>
        <p:xfrm>
          <a:off x="0" y="2931790"/>
          <a:ext cx="2843808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Wykres 13"/>
          <p:cNvGraphicFramePr/>
          <p:nvPr>
            <p:extLst>
              <p:ext uri="{D42A27DB-BD31-4B8C-83A1-F6EECF244321}">
                <p14:modId xmlns:p14="http://schemas.microsoft.com/office/powerpoint/2010/main" val="1324613440"/>
              </p:ext>
            </p:extLst>
          </p:nvPr>
        </p:nvGraphicFramePr>
        <p:xfrm>
          <a:off x="3059832" y="1059582"/>
          <a:ext cx="59046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6" name="pole tekstowe 15"/>
          <p:cNvSpPr txBox="1"/>
          <p:nvPr/>
        </p:nvSpPr>
        <p:spPr>
          <a:xfrm>
            <a:off x="179512" y="699542"/>
            <a:ext cx="16230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Liczba projektów</a:t>
            </a:r>
          </a:p>
        </p:txBody>
      </p:sp>
      <p:sp>
        <p:nvSpPr>
          <p:cNvPr id="17" name="pole tekstowe 16"/>
          <p:cNvSpPr txBox="1"/>
          <p:nvPr/>
        </p:nvSpPr>
        <p:spPr>
          <a:xfrm>
            <a:off x="179512" y="2737252"/>
            <a:ext cx="2055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b="1" dirty="0"/>
              <a:t>Kwota łączna w mln zł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3260129" y="771550"/>
            <a:ext cx="3516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b="1" dirty="0"/>
              <a:t>Średnia wartość projektów w zł</a:t>
            </a:r>
          </a:p>
        </p:txBody>
      </p:sp>
      <p:cxnSp>
        <p:nvCxnSpPr>
          <p:cNvPr id="20" name="Łącznik prosty 19"/>
          <p:cNvCxnSpPr/>
          <p:nvPr/>
        </p:nvCxnSpPr>
        <p:spPr>
          <a:xfrm>
            <a:off x="2915816" y="843558"/>
            <a:ext cx="0" cy="360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2338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4841</TotalTime>
  <Words>251</Words>
  <Application>Microsoft Office PowerPoint</Application>
  <PresentationFormat>Pokaz na ekranie (16:9)</PresentationFormat>
  <Paragraphs>82</Paragraphs>
  <Slides>14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Corbel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UMT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UMT</dc:creator>
  <cp:lastModifiedBy>Paweł Piotrowicz</cp:lastModifiedBy>
  <cp:revision>699</cp:revision>
  <cp:lastPrinted>2023-10-13T06:50:59Z</cp:lastPrinted>
  <dcterms:created xsi:type="dcterms:W3CDTF">2015-01-28T13:57:20Z</dcterms:created>
  <dcterms:modified xsi:type="dcterms:W3CDTF">2024-10-16T13:43:15Z</dcterms:modified>
</cp:coreProperties>
</file>